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2D75A-F305-43BF-9412-BC7167476C4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BA4A-F505-4418-84F7-7625FDF3F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78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BA4A-F505-4418-84F7-7625FDF3F30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57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17666"/>
            <a:ext cx="8712968" cy="626469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</a:rPr>
              <a:t>              Посвящается </a:t>
            </a:r>
            <a:r>
              <a:rPr lang="ru-RU" sz="2400" b="1" i="1" dirty="0" smtClean="0">
                <a:solidFill>
                  <a:srgbClr val="002060"/>
                </a:solidFill>
              </a:rPr>
              <a:t>80</a:t>
            </a:r>
            <a:r>
              <a:rPr lang="ru-RU" sz="2400" b="1" i="1" dirty="0" smtClean="0">
                <a:solidFill>
                  <a:srgbClr val="002060"/>
                </a:solidFill>
              </a:rPr>
              <a:t>-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летию</a:t>
            </a:r>
            <a:r>
              <a:rPr lang="ru-RU" sz="2400" b="1" i="1" dirty="0" smtClean="0">
                <a:solidFill>
                  <a:srgbClr val="002060"/>
                </a:solidFill>
              </a:rPr>
              <a:t> Прибайкальского района</a:t>
            </a:r>
            <a:r>
              <a:rPr lang="ru-RU" sz="8800" b="1" i="1" dirty="0" smtClean="0">
                <a:solidFill>
                  <a:srgbClr val="FF0000"/>
                </a:solidFill>
              </a:rPr>
              <a:t/>
            </a:r>
            <a:br>
              <a:rPr lang="ru-RU" sz="8800" b="1" i="1" dirty="0" smtClean="0">
                <a:solidFill>
                  <a:srgbClr val="FF0000"/>
                </a:solidFill>
              </a:rPr>
            </a:br>
            <a:r>
              <a:rPr lang="ru-RU" sz="8800" b="1" i="1" dirty="0" smtClean="0">
                <a:solidFill>
                  <a:srgbClr val="FF0000"/>
                </a:solidFill>
              </a:rPr>
              <a:t>    </a:t>
            </a:r>
            <a:r>
              <a:rPr lang="ru-RU" sz="6600" b="1" i="1" dirty="0" err="1" smtClean="0">
                <a:solidFill>
                  <a:srgbClr val="FF0000"/>
                </a:solidFill>
              </a:rPr>
              <a:t>Итанцинский</a:t>
            </a:r>
            <a:r>
              <a:rPr lang="ru-RU" sz="6600" b="1" i="1" dirty="0" smtClean="0">
                <a:solidFill>
                  <a:srgbClr val="FF0000"/>
                </a:solidFill>
              </a:rPr>
              <a:t>  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          </a:t>
            </a:r>
            <a:r>
              <a:rPr lang="ru-RU" sz="6600" b="1" i="1" smtClean="0">
                <a:solidFill>
                  <a:srgbClr val="FF0000"/>
                </a:solidFill>
              </a:rPr>
              <a:t>острог </a:t>
            </a:r>
            <a:r>
              <a:rPr lang="ru-RU" sz="6600" b="1" i="1" smtClean="0">
                <a:solidFill>
                  <a:srgbClr val="FF0000"/>
                </a:solidFill>
              </a:rPr>
              <a:t> 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3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Основные </a:t>
            </a:r>
            <a:r>
              <a:rPr lang="ru-RU" b="1" i="1" dirty="0" smtClean="0">
                <a:solidFill>
                  <a:srgbClr val="002060"/>
                </a:solidFill>
              </a:rPr>
              <a:t>занятия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96752"/>
            <a:ext cx="8363272" cy="5472608"/>
          </a:xfrm>
        </p:spPr>
      </p:pic>
    </p:spTree>
    <p:extLst>
      <p:ext uri="{BB962C8B-B14F-4D97-AF65-F5344CB8AC3E}">
        <p14:creationId xmlns="" xmlns:p14="http://schemas.microsoft.com/office/powerpoint/2010/main" val="21229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2952328" cy="633670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Могилы  </a:t>
            </a:r>
            <a:r>
              <a:rPr lang="ru-RU" sz="2400" b="1" i="1" dirty="0">
                <a:solidFill>
                  <a:schemeClr val="bg1"/>
                </a:solidFill>
              </a:rPr>
              <a:t>старого кладбища села </a:t>
            </a:r>
            <a:r>
              <a:rPr lang="ru-RU" sz="2400" b="1" i="1" dirty="0" smtClean="0">
                <a:solidFill>
                  <a:schemeClr val="bg1"/>
                </a:solidFill>
              </a:rPr>
              <a:t>Острог.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В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Итанцинском</a:t>
            </a:r>
            <a:r>
              <a:rPr lang="ru-RU" sz="2400" b="1" i="1" dirty="0" smtClean="0">
                <a:solidFill>
                  <a:schemeClr val="bg1"/>
                </a:solidFill>
              </a:rPr>
              <a:t> остроге отбывали ссылку каторжники. Многие из них так и не вернулись на свою Родину. Многие из них пустили свои корни, женившись на местных девушках.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58" y="908050"/>
            <a:ext cx="3913584" cy="5218113"/>
          </a:xfrm>
        </p:spPr>
      </p:pic>
    </p:spTree>
    <p:extLst>
      <p:ext uri="{BB962C8B-B14F-4D97-AF65-F5344CB8AC3E}">
        <p14:creationId xmlns="" xmlns:p14="http://schemas.microsoft.com/office/powerpoint/2010/main" val="8012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i="1" dirty="0">
                <a:solidFill>
                  <a:srgbClr val="C00000"/>
                </a:solidFill>
              </a:rPr>
              <a:t>Ни для кого не секрет, что с момента присоединения Сибири, местные земли использовались как </a:t>
            </a:r>
            <a:r>
              <a:rPr lang="ru-RU" sz="2200" b="1" i="1" dirty="0" smtClean="0">
                <a:solidFill>
                  <a:srgbClr val="C00000"/>
                </a:solidFill>
              </a:rPr>
              <a:t>место каторги </a:t>
            </a:r>
            <a:r>
              <a:rPr lang="ru-RU" sz="2200" b="1" i="1" dirty="0">
                <a:solidFill>
                  <a:srgbClr val="C00000"/>
                </a:solidFill>
              </a:rPr>
              <a:t>и </a:t>
            </a:r>
            <a:r>
              <a:rPr lang="ru-RU" sz="2200" b="1" i="1" dirty="0" smtClean="0">
                <a:solidFill>
                  <a:srgbClr val="C00000"/>
                </a:solidFill>
              </a:rPr>
              <a:t>ссылки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6552728" cy="4212468"/>
          </a:xfrm>
        </p:spPr>
      </p:pic>
    </p:spTree>
    <p:extLst>
      <p:ext uri="{BB962C8B-B14F-4D97-AF65-F5344CB8AC3E}">
        <p14:creationId xmlns="" xmlns:p14="http://schemas.microsoft.com/office/powerpoint/2010/main" val="27165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2079104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rgbClr val="C00000"/>
                </a:solidFill>
              </a:rPr>
              <a:t>1706 году в </a:t>
            </a:r>
            <a:r>
              <a:rPr lang="ru-RU" sz="2200" b="1" i="1" dirty="0" err="1">
                <a:solidFill>
                  <a:srgbClr val="C00000"/>
                </a:solidFill>
              </a:rPr>
              <a:t>Итанцинском</a:t>
            </a:r>
            <a:r>
              <a:rPr lang="ru-RU" sz="2200" b="1" i="1" dirty="0">
                <a:solidFill>
                  <a:srgbClr val="C00000"/>
                </a:solidFill>
              </a:rPr>
              <a:t> остроге была построена церковь Спаса нерукотворного образа. По некоторым сведениям вскоре церковь сгорела, но была вновь отстроена. В 1780-е годы церковь уже сильно обветшала. К тому времени население Острожного села сильно сократилось и для строительства новой церкви было выбрано село Турунтаево в среднем течении </a:t>
            </a:r>
            <a:r>
              <a:rPr lang="ru-RU" sz="2200" b="1" i="1" dirty="0" smtClean="0">
                <a:solidFill>
                  <a:srgbClr val="C00000"/>
                </a:solidFill>
              </a:rPr>
              <a:t> реки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Итанцы</a:t>
            </a:r>
            <a:r>
              <a:rPr lang="ru-RU" sz="2200" b="1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348880"/>
            <a:ext cx="6768753" cy="4320480"/>
          </a:xfrm>
        </p:spPr>
      </p:pic>
    </p:spTree>
    <p:extLst>
      <p:ext uri="{BB962C8B-B14F-4D97-AF65-F5344CB8AC3E}">
        <p14:creationId xmlns="" xmlns:p14="http://schemas.microsoft.com/office/powerpoint/2010/main" val="36085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2952328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rgbClr val="002060"/>
                </a:solidFill>
              </a:rPr>
              <a:t>Строительство Спасской церкви в Турунтаево привело к тому, что Турунтаево стала в XIX веке волостным селом, а </a:t>
            </a:r>
            <a:r>
              <a:rPr lang="ru-RU" sz="2200" b="1" i="1" dirty="0" err="1">
                <a:solidFill>
                  <a:srgbClr val="002060"/>
                </a:solidFill>
              </a:rPr>
              <a:t>Итанцинский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</a:rPr>
              <a:t>острог окончательно </a:t>
            </a:r>
            <a:r>
              <a:rPr lang="ru-RU" sz="2200" b="1" i="1" dirty="0">
                <a:solidFill>
                  <a:srgbClr val="002060"/>
                </a:solidFill>
              </a:rPr>
              <a:t>захирел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sz="2200" b="1" i="1" dirty="0">
                <a:solidFill>
                  <a:srgbClr val="002060"/>
                </a:solidFill>
              </a:rPr>
              <a:t>Турунтаево образовалось на месте существовавших в Сибири с конца XVII — начала XVIII века небольших (в 2—3 дома) деревень: Костромина, </a:t>
            </a:r>
            <a:r>
              <a:rPr lang="ru-RU" sz="2200" b="1" i="1" dirty="0" err="1">
                <a:solidFill>
                  <a:srgbClr val="002060"/>
                </a:solidFill>
              </a:rPr>
              <a:t>Синисутуйская</a:t>
            </a:r>
            <a:r>
              <a:rPr lang="ru-RU" sz="2200" b="1" i="1" dirty="0">
                <a:solidFill>
                  <a:srgbClr val="002060"/>
                </a:solidFill>
              </a:rPr>
              <a:t>, </a:t>
            </a:r>
            <a:r>
              <a:rPr lang="ru-RU" sz="2200" b="1" i="1" dirty="0" err="1">
                <a:solidFill>
                  <a:srgbClr val="002060"/>
                </a:solidFill>
              </a:rPr>
              <a:t>Сохотайская</a:t>
            </a:r>
            <a:r>
              <a:rPr lang="ru-RU" sz="2200" b="1" i="1" dirty="0">
                <a:solidFill>
                  <a:srgbClr val="002060"/>
                </a:solidFill>
              </a:rPr>
              <a:t> (</a:t>
            </a:r>
            <a:r>
              <a:rPr lang="ru-RU" sz="2200" b="1" i="1" dirty="0" err="1">
                <a:solidFill>
                  <a:srgbClr val="002060"/>
                </a:solidFill>
              </a:rPr>
              <a:t>Коношонкина</a:t>
            </a:r>
            <a:r>
              <a:rPr lang="ru-RU" sz="2200" b="1" i="1" dirty="0">
                <a:solidFill>
                  <a:srgbClr val="002060"/>
                </a:solidFill>
              </a:rPr>
              <a:t>), Харитонова (Кузнецова), </a:t>
            </a:r>
            <a:r>
              <a:rPr lang="ru-RU" sz="2200" b="1" i="1" dirty="0" err="1">
                <a:solidFill>
                  <a:srgbClr val="002060"/>
                </a:solidFill>
              </a:rPr>
              <a:t>Ярковская</a:t>
            </a:r>
            <a:r>
              <a:rPr lang="ru-RU" sz="2200" b="1" i="1" dirty="0">
                <a:solidFill>
                  <a:srgbClr val="002060"/>
                </a:solidFill>
              </a:rPr>
              <a:t>. В XIX веке в селе была только одна улица, примыкавшая к Спасской церкви, называлась она </a:t>
            </a:r>
            <a:r>
              <a:rPr lang="ru-RU" sz="2200" b="1" i="1" dirty="0" err="1">
                <a:solidFill>
                  <a:srgbClr val="002060"/>
                </a:solidFill>
              </a:rPr>
              <a:t>Турунтаевская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</a:rPr>
              <a:t>слобода.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8003232" cy="3240360"/>
          </a:xfrm>
        </p:spPr>
      </p:pic>
    </p:spTree>
    <p:extLst>
      <p:ext uri="{BB962C8B-B14F-4D97-AF65-F5344CB8AC3E}">
        <p14:creationId xmlns="" xmlns:p14="http://schemas.microsoft.com/office/powerpoint/2010/main" val="9636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sz="2700" b="1" i="1" dirty="0">
                <a:solidFill>
                  <a:srgbClr val="C00000"/>
                </a:solidFill>
              </a:rPr>
              <a:t>В конце XIX — начале XX века здесь находились волостная управа, церковно-приходская школа, питейный дом, усадьбы купцов </a:t>
            </a:r>
            <a:r>
              <a:rPr lang="ru-RU" sz="2700" b="1" i="1" dirty="0" err="1">
                <a:solidFill>
                  <a:srgbClr val="C00000"/>
                </a:solidFill>
              </a:rPr>
              <a:t>Киневых</a:t>
            </a:r>
            <a:r>
              <a:rPr lang="ru-RU" sz="2700" b="1" i="1" dirty="0" smtClean="0">
                <a:solidFill>
                  <a:srgbClr val="C00000"/>
                </a:solidFill>
              </a:rPr>
              <a:t>,  </a:t>
            </a:r>
            <a:r>
              <a:rPr lang="ru-RU" sz="2700" b="1" i="1" dirty="0">
                <a:solidFill>
                  <a:srgbClr val="C00000"/>
                </a:solidFill>
              </a:rPr>
              <a:t>Литвина, Суздальницких. С южной стороны церкви находилось кладбище.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338"/>
            <a:ext cx="7848872" cy="3919998"/>
          </a:xfrm>
        </p:spPr>
      </p:pic>
    </p:spTree>
    <p:extLst>
      <p:ext uri="{BB962C8B-B14F-4D97-AF65-F5344CB8AC3E}">
        <p14:creationId xmlns="" xmlns:p14="http://schemas.microsoft.com/office/powerpoint/2010/main" val="37913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29614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Сейчас по тому месту проходит </a:t>
            </a:r>
            <a:r>
              <a:rPr lang="ru-RU" sz="2000" b="1" i="1" dirty="0" smtClean="0">
                <a:solidFill>
                  <a:schemeClr val="bg1"/>
                </a:solidFill>
              </a:rPr>
              <a:t>дорога.</a:t>
            </a:r>
            <a:r>
              <a:rPr lang="ru-RU" sz="2000" b="1" i="1" dirty="0">
                <a:solidFill>
                  <a:schemeClr val="bg1"/>
                </a:solidFill>
              </a:rPr>
              <a:t/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В райцентре расположена действующая церковь Христа Спасителя . В 30-х годах 19 века в селе отбывал ссылку один из самых известных участников декабрьского восстания 1825 года  князь Оболенский Евгений Петрович, его имя носит одна из улиц села Турунтаево.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29656"/>
            <a:ext cx="8003232" cy="4339704"/>
          </a:xfrm>
        </p:spPr>
      </p:pic>
    </p:spTree>
    <p:extLst>
      <p:ext uri="{BB962C8B-B14F-4D97-AF65-F5344CB8AC3E}">
        <p14:creationId xmlns="" xmlns:p14="http://schemas.microsoft.com/office/powerpoint/2010/main" val="32459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404" y="33265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Созданный  в 1940 г. Прибайкальский район пережил немало трудных, но славных дней и лет, наполненных трудом и многими  значительными событиями.  Развивались и росли, становились уютнее и краше наши древние села, имеющие более трехсотлетнюю историю, создавались новые населенные пункты и предприятия. А еще  Прибайкалье богато замечательными и трудолюбивыми  талантливыми людьми, которые внесли огромный вклад  в развитие села  и прославили его своими достижениями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7931224" cy="4061048"/>
          </a:xfrm>
        </p:spPr>
      </p:pic>
    </p:spTree>
    <p:extLst>
      <p:ext uri="{BB962C8B-B14F-4D97-AF65-F5344CB8AC3E}">
        <p14:creationId xmlns="" xmlns:p14="http://schemas.microsoft.com/office/powerpoint/2010/main" val="30602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внимание !</a:t>
            </a:r>
          </a:p>
          <a:p>
            <a:endParaRPr lang="ru-RU" sz="4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Подготовила  учитель истории  МОУ   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Турунтаевская</a:t>
            </a:r>
            <a:r>
              <a:rPr lang="ru-RU" sz="2400" b="1" i="1" dirty="0" smtClean="0">
                <a:solidFill>
                  <a:srgbClr val="002060"/>
                </a:solidFill>
              </a:rPr>
              <a:t>  районная гимназия» Сергеева Г.В.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5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Р</a:t>
            </a:r>
            <a:r>
              <a:rPr lang="ru-RU" sz="2400" b="1" i="1" dirty="0" smtClean="0">
                <a:solidFill>
                  <a:srgbClr val="002060"/>
                </a:solidFill>
              </a:rPr>
              <a:t>езультатом  экспедиционной </a:t>
            </a:r>
            <a:r>
              <a:rPr lang="ru-RU" sz="2400" b="1" i="1" dirty="0">
                <a:solidFill>
                  <a:srgbClr val="002060"/>
                </a:solidFill>
              </a:rPr>
              <a:t>работы стал обширный труд по истории Сибири. «История о странах при Амуре лежащих», «Описание морских путешествий», «Известие о строении крепостей на Иртыше», которые охватывают фактически всю историю Сибири от момента присоединения к России до его времени.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7920880" cy="4165923"/>
          </a:xfrm>
        </p:spPr>
      </p:pic>
    </p:spTree>
    <p:extLst>
      <p:ext uri="{BB962C8B-B14F-4D97-AF65-F5344CB8AC3E}">
        <p14:creationId xmlns="" xmlns:p14="http://schemas.microsoft.com/office/powerpoint/2010/main" val="2807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3077"/>
            <a:ext cx="3240360" cy="6048672"/>
          </a:xfrm>
        </p:spPr>
        <p:txBody>
          <a:bodyPr>
            <a:normAutofit/>
          </a:bodyPr>
          <a:lstStyle/>
          <a:p>
            <a:r>
              <a:rPr lang="ru-RU" sz="2700" b="1" dirty="0" err="1">
                <a:solidFill>
                  <a:schemeClr val="bg1"/>
                </a:solidFill>
              </a:rPr>
              <a:t>Герард</a:t>
            </a:r>
            <a:r>
              <a:rPr lang="ru-RU" sz="2700" b="1" dirty="0">
                <a:solidFill>
                  <a:schemeClr val="bg1"/>
                </a:solidFill>
              </a:rPr>
              <a:t> Фридрих (Фёдор Иванович) Миллер (1705, г. </a:t>
            </a:r>
            <a:r>
              <a:rPr lang="ru-RU" sz="2700" b="1" dirty="0" err="1">
                <a:solidFill>
                  <a:schemeClr val="bg1"/>
                </a:solidFill>
              </a:rPr>
              <a:t>Герфорд</a:t>
            </a:r>
            <a:r>
              <a:rPr lang="ru-RU" sz="2700" b="1" dirty="0">
                <a:solidFill>
                  <a:schemeClr val="bg1"/>
                </a:solidFill>
              </a:rPr>
              <a:t>, Вестфалия – 1783, г. Москва) — выдающийся историк, «отец сибирской истории», географ, картограф, академик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4814316" cy="5894115"/>
          </a:xfrm>
        </p:spPr>
      </p:pic>
    </p:spTree>
    <p:extLst>
      <p:ext uri="{BB962C8B-B14F-4D97-AF65-F5344CB8AC3E}">
        <p14:creationId xmlns="" xmlns:p14="http://schemas.microsoft.com/office/powerpoint/2010/main" val="21509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08" y="116632"/>
            <a:ext cx="8629688" cy="1656184"/>
          </a:xfrm>
        </p:spPr>
        <p:txBody>
          <a:bodyPr>
            <a:normAutofit fontScale="90000"/>
          </a:bodyPr>
          <a:lstStyle/>
          <a:p>
            <a:r>
              <a:rPr lang="ru-RU" sz="2700" b="1" i="1" dirty="0" err="1">
                <a:solidFill>
                  <a:schemeClr val="bg1"/>
                </a:solidFill>
              </a:rPr>
              <a:t>Итанцинский</a:t>
            </a:r>
            <a:r>
              <a:rPr lang="ru-RU" sz="2700" b="1" i="1" dirty="0">
                <a:solidFill>
                  <a:schemeClr val="bg1"/>
                </a:solidFill>
              </a:rPr>
              <a:t>  острог </a:t>
            </a:r>
            <a:r>
              <a:rPr lang="ru-RU" b="1" i="1" dirty="0" smtClean="0">
                <a:solidFill>
                  <a:schemeClr val="bg1"/>
                </a:solidFill>
              </a:rPr>
              <a:t>- </a:t>
            </a:r>
            <a:r>
              <a:rPr lang="ru-RU" sz="2700" b="1" i="1" dirty="0">
                <a:solidFill>
                  <a:schemeClr val="bg1"/>
                </a:solidFill>
              </a:rPr>
              <a:t>оборонительное укрепление, построенное в 1679 году в устье реки </a:t>
            </a:r>
            <a:r>
              <a:rPr lang="ru-RU" sz="2700" b="1" i="1" dirty="0" err="1">
                <a:solidFill>
                  <a:schemeClr val="bg1"/>
                </a:solidFill>
              </a:rPr>
              <a:t>Итанцы</a:t>
            </a:r>
            <a:r>
              <a:rPr lang="ru-RU" sz="2700" b="1" i="1" dirty="0">
                <a:solidFill>
                  <a:schemeClr val="bg1"/>
                </a:solidFill>
              </a:rPr>
              <a:t> — правого притока Селенги. Острог был построен на месте уже существовавшего </a:t>
            </a:r>
            <a:r>
              <a:rPr lang="ru-RU" sz="2700" b="1" i="1" dirty="0" smtClean="0">
                <a:solidFill>
                  <a:schemeClr val="bg1"/>
                </a:solidFill>
              </a:rPr>
              <a:t>зимовья.</a:t>
            </a:r>
            <a:endParaRPr lang="ru-RU" sz="2700" b="1" i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" y="1916832"/>
            <a:ext cx="8614792" cy="4613374"/>
          </a:xfrm>
        </p:spPr>
      </p:pic>
    </p:spTree>
    <p:extLst>
      <p:ext uri="{BB962C8B-B14F-4D97-AF65-F5344CB8AC3E}">
        <p14:creationId xmlns="" xmlns:p14="http://schemas.microsoft.com/office/powerpoint/2010/main" val="18067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Итанцинский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острог выполнял роль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дозорного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сторожевог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поста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и ведал сбором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ясака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. Острог состоял из крепостных стен и надворной башни. Стены длиной 14 сажень. Над воротами была построена проезжая башня, которая также использовалась как часовня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..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435280" cy="4464496"/>
          </a:xfrm>
        </p:spPr>
      </p:pic>
    </p:spTree>
    <p:extLst>
      <p:ext uri="{BB962C8B-B14F-4D97-AF65-F5344CB8AC3E}">
        <p14:creationId xmlns="" xmlns:p14="http://schemas.microsoft.com/office/powerpoint/2010/main" val="3891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chemeClr val="bg1"/>
                </a:solidFill>
              </a:rPr>
              <a:t>Местность вокруг зимовья была населена «братскими людьми», ранее ушедшими в Монголию, которые затем вернулись с разрешения </a:t>
            </a:r>
            <a:r>
              <a:rPr lang="ru-RU" sz="2200" b="1" i="1" dirty="0" err="1">
                <a:solidFill>
                  <a:schemeClr val="bg1"/>
                </a:solidFill>
              </a:rPr>
              <a:t>нерчинского</a:t>
            </a:r>
            <a:r>
              <a:rPr lang="ru-RU" sz="2200" b="1" i="1" dirty="0">
                <a:solidFill>
                  <a:schemeClr val="bg1"/>
                </a:solidFill>
              </a:rPr>
              <a:t> воеводы </a:t>
            </a:r>
            <a:r>
              <a:rPr lang="ru-RU" sz="2200" b="1" i="1" dirty="0" smtClean="0">
                <a:solidFill>
                  <a:schemeClr val="bg1"/>
                </a:solidFill>
              </a:rPr>
              <a:t>.</a:t>
            </a:r>
            <a:endParaRPr lang="ru-RU" sz="2200" b="1" i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472608" cy="5400600"/>
          </a:xfrm>
        </p:spPr>
      </p:pic>
    </p:spTree>
    <p:extLst>
      <p:ext uri="{BB962C8B-B14F-4D97-AF65-F5344CB8AC3E}">
        <p14:creationId xmlns="" xmlns:p14="http://schemas.microsoft.com/office/powerpoint/2010/main" val="29665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Российский посол граф Головин побывал с инспекцией в остроге. </a:t>
            </a:r>
            <a:r>
              <a:rPr lang="ru-RU" sz="2700" b="1" i="1" dirty="0" err="1">
                <a:solidFill>
                  <a:srgbClr val="C00000"/>
                </a:solidFill>
              </a:rPr>
              <a:t>И</a:t>
            </a:r>
            <a:r>
              <a:rPr lang="ru-RU" sz="2700" b="1" i="1" dirty="0" err="1" smtClean="0">
                <a:solidFill>
                  <a:srgbClr val="C00000"/>
                </a:solidFill>
              </a:rPr>
              <a:t>танцинские</a:t>
            </a:r>
            <a:r>
              <a:rPr lang="ru-RU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>
                <a:solidFill>
                  <a:srgbClr val="C00000"/>
                </a:solidFill>
              </a:rPr>
              <a:t>ясачные буряты добровольно </a:t>
            </a:r>
            <a:r>
              <a:rPr lang="ru-RU" sz="2700" b="1" i="1" dirty="0" smtClean="0">
                <a:solidFill>
                  <a:srgbClr val="C00000"/>
                </a:solidFill>
              </a:rPr>
              <a:t> предоставили </a:t>
            </a:r>
            <a:r>
              <a:rPr lang="ru-RU" sz="2700" b="1" i="1" dirty="0">
                <a:solidFill>
                  <a:srgbClr val="C00000"/>
                </a:solidFill>
              </a:rPr>
              <a:t>230 лошадей и 10 верблюдов</a:t>
            </a:r>
            <a:r>
              <a:rPr lang="ru-RU" b="1" i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707088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37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87220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В 1699 году гарнизон </a:t>
            </a:r>
            <a:r>
              <a:rPr lang="ru-RU" sz="2700" b="1" dirty="0" err="1">
                <a:solidFill>
                  <a:srgbClr val="C00000"/>
                </a:solidFill>
              </a:rPr>
              <a:t>Итанцинского</a:t>
            </a:r>
            <a:r>
              <a:rPr lang="ru-RU" sz="2700" b="1" dirty="0">
                <a:solidFill>
                  <a:srgbClr val="C00000"/>
                </a:solidFill>
              </a:rPr>
              <a:t> острога состоял из 18 казаков. В 1701 году к острогу были поселены оброчные крестьяне. 21 марта 1701 года последовало распоряжение о строительстве нового острога. К 1736 году острог увеличился в размерах .</a:t>
            </a: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>
                <a:solidFill>
                  <a:srgbClr val="C00000"/>
                </a:solidFill>
              </a:rPr>
              <a:t>Вооружение гарнизона состояло из 60 самопалов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640960" cy="4680520"/>
          </a:xfrm>
        </p:spPr>
      </p:pic>
    </p:spTree>
    <p:extLst>
      <p:ext uri="{BB962C8B-B14F-4D97-AF65-F5344CB8AC3E}">
        <p14:creationId xmlns="" xmlns:p14="http://schemas.microsoft.com/office/powerpoint/2010/main" val="17365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03448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Земли вдоль р. Селенга распределялись из 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Москвы, поэтому русские поселенцы стали расселяться вдоль реки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Итанцы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К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Итанцинскому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острогу в начале XVIII века были приписаны 22 деревни вдоль реки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Итанцы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расстоянии 50-60 верст. К 1772 году население этих деревень состояло из 371 человек. В начале XVIII века в трех верстах от острога была построена мельница.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229600" cy="4077072"/>
          </a:xfrm>
        </p:spPr>
      </p:pic>
    </p:spTree>
    <p:extLst>
      <p:ext uri="{BB962C8B-B14F-4D97-AF65-F5344CB8AC3E}">
        <p14:creationId xmlns="" xmlns:p14="http://schemas.microsoft.com/office/powerpoint/2010/main" val="39864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541</Words>
  <Application>Microsoft Office PowerPoint</Application>
  <PresentationFormat>Экран (4:3)</PresentationFormat>
  <Paragraphs>22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    Посвящается 80- летию Прибайкальского района     Итанцинский             острог  </vt:lpstr>
      <vt:lpstr>Результатом  экспедиционной работы стал обширный труд по истории Сибири. «История о странах при Амуре лежащих», «Описание морских путешествий», «Известие о строении крепостей на Иртыше», которые охватывают фактически всю историю Сибири от момента присоединения к России до его времени.</vt:lpstr>
      <vt:lpstr>Герард Фридрих (Фёдор Иванович) Миллер (1705, г. Герфорд, Вестфалия – 1783, г. Москва) — выдающийся историк, «отец сибирской истории», географ, картограф, академик.</vt:lpstr>
      <vt:lpstr>Итанцинский  острог - оборонительное укрепление, построенное в 1679 году в устье реки Итанцы — правого притока Селенги. Острог был построен на месте уже существовавшего зимовья.</vt:lpstr>
      <vt:lpstr>Итанцинский острог выполнял роль дозорного сторожевог поста и ведал сбором ясака. Острог состоял из крепостных стен и надворной башни. Стены длиной 14 сажень. Над воротами была построена проезжая башня, которая также использовалась как часовня.. </vt:lpstr>
      <vt:lpstr>Местность вокруг зимовья была населена «братскими людьми», ранее ушедшими в Монголию, которые затем вернулись с разрешения нерчинского воеводы .</vt:lpstr>
      <vt:lpstr> Российский посол граф Головин побывал с инспекцией в остроге. Итанцинские ясачные буряты добровольно  предоставили 230 лошадей и 10 верблюдов. </vt:lpstr>
      <vt:lpstr>В 1699 году гарнизон Итанцинского острога состоял из 18 казаков. В 1701 году к острогу были поселены оброчные крестьяне. 21 марта 1701 года последовало распоряжение о строительстве нового острога. К 1736 году острог увеличился в размерах . Вооружение гарнизона состояло из 60 самопалов</vt:lpstr>
      <vt:lpstr> Земли вдоль р. Селенга распределялись из Москвы, поэтому русские поселенцы стали расселяться вдоль реки Итанцы. К Итанцинскому острогу в начале XVIII века были приписаны 22 деревни вдоль реки Итанцы на расстоянии 50-60 верст. К 1772 году население этих деревень состояло из 371 человек. В начале XVIII века в трех верстах от острога была построена мельница.</vt:lpstr>
      <vt:lpstr>Основные занятия</vt:lpstr>
      <vt:lpstr>Могилы  старого кладбища села Острог.  В Итанцинском остроге отбывали ссылку каторжники. Многие из них так и не вернулись на свою Родину. Многие из них пустили свои корни, женившись на местных девушках. </vt:lpstr>
      <vt:lpstr>Ни для кого не секрет, что с момента присоединения Сибири, местные земли использовались как место каторги и ссылки.</vt:lpstr>
      <vt:lpstr>1706 году в Итанцинском остроге была построена церковь Спаса нерукотворного образа. По некоторым сведениям вскоре церковь сгорела, но была вновь отстроена. В 1780-е годы церковь уже сильно обветшала. К тому времени население Острожного села сильно сократилось и для строительства новой церкви было выбрано село Турунтаево в среднем течении  реки Итанцы.</vt:lpstr>
      <vt:lpstr>Строительство Спасской церкви в Турунтаево привело к тому, что Турунтаево стала в XIX веке волостным селом, а Итанцинский острог окончательно захирел. Турунтаево образовалось на месте существовавших в Сибири с конца XVII — начала XVIII века небольших (в 2—3 дома) деревень: Костромина, Синисутуйская, Сохотайская (Коношонкина), Харитонова (Кузнецова), Ярковская. В XIX веке в селе была только одна улица, примыкавшая к Спасской церкви, называлась она Турунтаевская слобода.</vt:lpstr>
      <vt:lpstr>. В конце XIX — начале XX века здесь находились волостная управа, церковно-приходская школа, питейный дом, усадьбы купцов Киневых,  Литвина, Суздальницких. С южной стороны церкви находилось кладбище.</vt:lpstr>
      <vt:lpstr>Сейчас по тому месту проходит дорога. В райцентре расположена действующая церковь Христа Спасителя . В 30-х годах 19 века в селе отбывал ссылку один из самых известных участников декабрьского восстания 1825 года  князь Оболенский Евгений Петрович, его имя носит одна из улиц села Турунтаево.  </vt:lpstr>
      <vt:lpstr>Созданный  в 1940 г. Прибайкальский район пережил немало трудных, но славных дней и лет, наполненных трудом и многими  значительными событиями.  Развивались и росли, становились уютнее и краше наши древние села, имеющие более трехсотлетнюю историю, создавались новые населенные пункты и предприятия. А еще  Прибайкалье богато замечательными и трудолюбивыми  талантливыми людьми, которые внесли огромный вклад  в развитие села  и прославили его своими достижениями.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Итанцинский острог</dc:title>
  <dc:creator>пк</dc:creator>
  <cp:lastModifiedBy>1</cp:lastModifiedBy>
  <cp:revision>19</cp:revision>
  <dcterms:created xsi:type="dcterms:W3CDTF">2015-12-15T13:02:57Z</dcterms:created>
  <dcterms:modified xsi:type="dcterms:W3CDTF">2020-11-10T01:43:14Z</dcterms:modified>
</cp:coreProperties>
</file>