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91" r:id="rId10"/>
    <p:sldId id="300" r:id="rId11"/>
    <p:sldId id="305" r:id="rId12"/>
    <p:sldId id="264" r:id="rId13"/>
    <p:sldId id="292" r:id="rId14"/>
    <p:sldId id="301" r:id="rId15"/>
    <p:sldId id="309" r:id="rId16"/>
    <p:sldId id="265" r:id="rId17"/>
    <p:sldId id="304" r:id="rId18"/>
    <p:sldId id="266" r:id="rId19"/>
    <p:sldId id="298" r:id="rId20"/>
    <p:sldId id="312" r:id="rId21"/>
    <p:sldId id="289" r:id="rId22"/>
    <p:sldId id="308" r:id="rId23"/>
    <p:sldId id="299" r:id="rId24"/>
    <p:sldId id="306" r:id="rId25"/>
    <p:sldId id="290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34" autoAdjust="0"/>
  </p:normalViewPr>
  <p:slideViewPr>
    <p:cSldViewPr>
      <p:cViewPr varScale="1">
        <p:scale>
          <a:sx n="58" d="100"/>
          <a:sy n="58" d="100"/>
        </p:scale>
        <p:origin x="-96" y="-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LunaMas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0338" y="4581525"/>
            <a:ext cx="6443662" cy="11525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51275" y="5876925"/>
            <a:ext cx="5292725" cy="765175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6494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4975" y="260350"/>
            <a:ext cx="2128838" cy="6337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95288" y="260350"/>
            <a:ext cx="6237287" cy="6337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9807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1680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9137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288" y="1268413"/>
            <a:ext cx="4183062" cy="53292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30750" y="1268413"/>
            <a:ext cx="4183063" cy="53292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3298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2822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9311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6290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538307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388802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LunaSlai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39975" y="260350"/>
            <a:ext cx="6573838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268413"/>
            <a:ext cx="8518525" cy="53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488832" cy="1008112"/>
          </a:xfrm>
        </p:spPr>
        <p:txBody>
          <a:bodyPr/>
          <a:lstStyle/>
          <a:p>
            <a:r>
              <a:rPr lang="ru-RU" sz="36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Итанцинский</a:t>
            </a:r>
            <a:r>
              <a:rPr lang="ru-RU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детский сад «Березка»</a:t>
            </a:r>
            <a:endParaRPr lang="ru-RU" sz="3600" dirty="0"/>
          </a:p>
        </p:txBody>
      </p:sp>
      <p:pic>
        <p:nvPicPr>
          <p:cNvPr id="4" name="Picture 2" descr="H:\DCIM\102PHOTO\SAM_18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19" r="-790" b="14216"/>
          <a:stretch>
            <a:fillRect/>
          </a:stretch>
        </p:blipFill>
        <p:spPr bwMode="auto">
          <a:xfrm>
            <a:off x="1259632" y="1772816"/>
            <a:ext cx="6448750" cy="4392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етсад\Desktop\5 Фотографии\экскурсия\129NIKON\DSCN23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11560" y="2780928"/>
            <a:ext cx="20217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92D050"/>
                </a:solidFill>
              </a:rPr>
              <a:t>Дом писателя</a:t>
            </a:r>
          </a:p>
          <a:p>
            <a:r>
              <a:rPr lang="ru-RU" b="1" dirty="0" smtClean="0">
                <a:solidFill>
                  <a:srgbClr val="92D050"/>
                </a:solidFill>
              </a:rPr>
              <a:t>И.Калашникова</a:t>
            </a:r>
            <a:endParaRPr lang="ru-RU" dirty="0"/>
          </a:p>
        </p:txBody>
      </p:sp>
      <p:pic>
        <p:nvPicPr>
          <p:cNvPr id="2051" name="Picture 3" descr="C:\Users\детсад\Desktop\5 Фотографии\экскурсия\129NIKON\DSCN23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3862" y="260648"/>
            <a:ext cx="2784310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923928" y="2852936"/>
            <a:ext cx="1162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92D050"/>
                </a:solidFill>
              </a:rPr>
              <a:t>Стадион</a:t>
            </a:r>
            <a:endParaRPr lang="ru-RU" dirty="0"/>
          </a:p>
        </p:txBody>
      </p:sp>
      <p:pic>
        <p:nvPicPr>
          <p:cNvPr id="2052" name="Picture 4" descr="C:\Users\детсад\Desktop\5 Фотографии\экскурсия\129NIKON\DSCN23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296652"/>
            <a:ext cx="2736304" cy="2052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6444208" y="2924944"/>
            <a:ext cx="2084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92D050"/>
                </a:solidFill>
              </a:rPr>
              <a:t>МДОУ «Березка»</a:t>
            </a:r>
            <a:endParaRPr lang="ru-RU" dirty="0"/>
          </a:p>
        </p:txBody>
      </p:sp>
      <p:pic>
        <p:nvPicPr>
          <p:cNvPr id="2" name="Picture 2" descr="C:\Users\детсад\Desktop\5 Фотографии\экскурсия\почта библиотека\130NIKON\DSCN24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3789040"/>
            <a:ext cx="2808312" cy="1888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C:\Users\детсад\Desktop\5 Фотографии\экскурсия\почта библиотека\130NIKON\DSCN24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3861048"/>
            <a:ext cx="2613624" cy="1890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C:\Users\детсад\Desktop\5 Фотографии\экскурсия\почта библиотека\20171018_1016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265922" y="3861048"/>
            <a:ext cx="2721902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1403648" y="6211669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92D050"/>
                </a:solidFill>
              </a:rPr>
              <a:t>Отделение связи           </a:t>
            </a:r>
            <a:r>
              <a:rPr lang="ru-RU" b="1" dirty="0" smtClean="0">
                <a:solidFill>
                  <a:srgbClr val="92D050"/>
                </a:solidFill>
              </a:rPr>
              <a:t> и                                    </a:t>
            </a:r>
            <a:r>
              <a:rPr lang="ru-RU" b="1" dirty="0" smtClean="0">
                <a:solidFill>
                  <a:srgbClr val="92D050"/>
                </a:solidFill>
              </a:rPr>
              <a:t>Сбербанк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етсад\Desktop\5 Фотографии\экскурсия\почта библиотека\130NIKON\DSCN24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1508" y="740702"/>
            <a:ext cx="2688298" cy="2016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11560" y="3212976"/>
            <a:ext cx="1778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92D050"/>
                </a:solidFill>
              </a:rPr>
              <a:t>КИЦ «Огонек»</a:t>
            </a:r>
            <a:endParaRPr lang="ru-RU" dirty="0"/>
          </a:p>
        </p:txBody>
      </p:sp>
      <p:pic>
        <p:nvPicPr>
          <p:cNvPr id="3075" name="Picture 3" descr="C:\Users\детсад\Desktop\5 Фотографии\экскурсия\почта библиотека\130NIKON\DSCN23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10" y="404665"/>
            <a:ext cx="2304256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детсад\Desktop\5 Фотографии\экскурсия\почта библиотека\130NIKON\DSCN23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04665"/>
            <a:ext cx="2304352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635896" y="2276872"/>
            <a:ext cx="3921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92D050"/>
                </a:solidFill>
              </a:rPr>
              <a:t>Коменская сельская библиотека</a:t>
            </a:r>
            <a:endParaRPr lang="ru-RU" dirty="0"/>
          </a:p>
        </p:txBody>
      </p:sp>
      <p:pic>
        <p:nvPicPr>
          <p:cNvPr id="3077" name="Picture 5" descr="C:\Users\детсад\Desktop\5 Фотографии\экскурсия\почта библиотека\130NIKON\DSCN23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2708920"/>
            <a:ext cx="2232248" cy="1674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C:\Users\детсад\Desktop\5 Фотографии\экскурсия\почта библиотека\130NIKON\DSCN23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96669" y="4159915"/>
            <a:ext cx="2390936" cy="1793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 descr="C:\Users\детсад\Desktop\5 Фотографии\экскурсия\почта библиотека\130NIKON\DSCN238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2708920"/>
            <a:ext cx="2208245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 descr="C:\Users\детсад\Desktop\5 Фотографии\экскурсия\почта библиотека\130NIKON\DSCN239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808" y="4653136"/>
            <a:ext cx="2376264" cy="1782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1" name="Picture 9" descr="C:\Users\детсад\Desktop\5 Фотографии\экскурсия\почта библиотека\130NIKON\DSCN239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6136" y="4725144"/>
            <a:ext cx="2232248" cy="1674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340768"/>
            <a:ext cx="8568952" cy="5301208"/>
          </a:xfrm>
        </p:spPr>
        <p:txBody>
          <a:bodyPr/>
          <a:lstStyle/>
          <a:p>
            <a:r>
              <a:rPr lang="ru-RU" sz="2800" dirty="0" smtClean="0"/>
              <a:t> </a:t>
            </a:r>
            <a:r>
              <a:rPr lang="ru-RU" sz="2000" b="1" dirty="0" smtClean="0"/>
              <a:t>3 блок</a:t>
            </a:r>
            <a:r>
              <a:rPr lang="ru-RU" sz="2000" dirty="0" smtClean="0"/>
              <a:t> – Изучение «жизни и быта русского и бурятского народа»  </a:t>
            </a:r>
            <a:r>
              <a:rPr lang="ru-RU" sz="2000" dirty="0" smtClean="0"/>
              <a:t>осуществляется через </a:t>
            </a:r>
            <a:r>
              <a:rPr lang="ru-RU" sz="2000" dirty="0" smtClean="0"/>
              <a:t>просмотр фотографий, иллюстраций, презентаций, </a:t>
            </a:r>
            <a:r>
              <a:rPr lang="ru-RU" sz="2000" dirty="0" smtClean="0"/>
              <a:t>чтением </a:t>
            </a:r>
            <a:r>
              <a:rPr lang="ru-RU" sz="2000" dirty="0" smtClean="0"/>
              <a:t>художественной литературы, </a:t>
            </a:r>
            <a:r>
              <a:rPr lang="ru-RU" sz="2000" dirty="0" smtClean="0"/>
              <a:t>беседы, прослушиванием </a:t>
            </a:r>
            <a:r>
              <a:rPr lang="ru-RU" sz="2000" dirty="0" smtClean="0"/>
              <a:t>песен, </a:t>
            </a:r>
            <a:r>
              <a:rPr lang="ru-RU" sz="2000" dirty="0" smtClean="0"/>
              <a:t>планируется создание </a:t>
            </a:r>
            <a:r>
              <a:rPr lang="ru-RU" sz="2000" dirty="0" err="1" smtClean="0"/>
              <a:t>лепбука</a:t>
            </a:r>
            <a:r>
              <a:rPr lang="ru-RU" sz="2000" dirty="0" smtClean="0"/>
              <a:t> «Байкал».</a:t>
            </a:r>
            <a:endParaRPr lang="ru-RU" sz="2000" dirty="0" smtClean="0"/>
          </a:p>
          <a:p>
            <a:r>
              <a:rPr lang="ru-RU" sz="2000" dirty="0" smtClean="0"/>
              <a:t> </a:t>
            </a:r>
            <a:r>
              <a:rPr lang="ru-RU" sz="2000" dirty="0" smtClean="0"/>
              <a:t>Знакомим </a:t>
            </a:r>
            <a:r>
              <a:rPr lang="ru-RU" sz="2000" dirty="0" smtClean="0"/>
              <a:t>детей со старинными   обычаями (праздники, традиции…), символами и знаками (флаг, герб, гимн и т.д.). </a:t>
            </a:r>
          </a:p>
          <a:p>
            <a:r>
              <a:rPr lang="ru-RU" sz="2000" dirty="0" smtClean="0"/>
              <a:t>     Трудности в ознакомлении с бытом, традициями вызваны тем, что детям свойственно наглядно – образное мышление. Поэтому в  план работы по ознакомлению  с родным краем включили создание центра «Край родной», где был подобран различный материал о родном крае: мини –макеты (юрта, изба) в которых проживали наших предки. Альбомы, открытки, книги, дидактический материал. Именно здесь впервые дети увидели национальные </a:t>
            </a:r>
            <a:r>
              <a:rPr lang="ru-RU" sz="2000" dirty="0" err="1" smtClean="0"/>
              <a:t>костюмы.Все</a:t>
            </a:r>
            <a:r>
              <a:rPr lang="ru-RU" sz="2000" dirty="0" smtClean="0"/>
              <a:t> </a:t>
            </a:r>
            <a:r>
              <a:rPr lang="ru-RU" sz="2000" dirty="0" smtClean="0"/>
              <a:t>эти предметы  вызывают у детей неподдельный интерес, знакомят с традициями нашего народа, расширяют их представления о жизни предков в прошлом.</a:t>
            </a:r>
          </a:p>
          <a:p>
            <a:r>
              <a:rPr lang="ru-RU" sz="2000" dirty="0" smtClean="0"/>
              <a:t>   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784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260648"/>
            <a:ext cx="8640960" cy="612068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                      Центр «Край родной»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5" name="Picture 3" descr="C:\Users\детсад\Desktop\5 Фотографии\экскурсия\127NIKON\DSCN2374.JPG"/>
          <p:cNvPicPr>
            <a:picLocks noChangeAspect="1" noChangeArrowheads="1"/>
          </p:cNvPicPr>
          <p:nvPr/>
        </p:nvPicPr>
        <p:blipFill>
          <a:blip r:embed="rId2" cstate="print"/>
          <a:srcRect l="2839" r="4543"/>
          <a:stretch>
            <a:fillRect/>
          </a:stretch>
        </p:blipFill>
        <p:spPr bwMode="auto">
          <a:xfrm>
            <a:off x="3491881" y="980728"/>
            <a:ext cx="3096344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C:\Users\детсад\Desktop\5 Фотографии\экскурсия\127NIKON\DSCN23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462210" y="890718"/>
            <a:ext cx="2736304" cy="2052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7" name="Picture 5" descr="C:\Users\детсад\Desktop\5 Фотографии\экскурсия\127NIKON\DSCN23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933056"/>
            <a:ext cx="2664296" cy="1998222"/>
          </a:xfrm>
          <a:prstGeom prst="rect">
            <a:avLst/>
          </a:prstGeom>
          <a:noFill/>
        </p:spPr>
      </p:pic>
      <p:pic>
        <p:nvPicPr>
          <p:cNvPr id="3078" name="Picture 6" descr="C:\Users\детсад\Desktop\5 Фотографии\экскурсия\127NIKON\DSCN23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3933056"/>
            <a:ext cx="2736304" cy="2052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9" name="Picture 7" descr="C:\Users\детсад\Desktop\5 Фотографии\экскурсия\129NIKON\DSCN23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3933056"/>
            <a:ext cx="2688299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80" name="Picture 8" descr="C:\Users\детсад\Desktop\5 Фотографии\экскурсия\тел.Тамара\20171017_113211.jpg"/>
          <p:cNvPicPr>
            <a:picLocks noChangeAspect="1" noChangeArrowheads="1"/>
          </p:cNvPicPr>
          <p:nvPr/>
        </p:nvPicPr>
        <p:blipFill>
          <a:blip r:embed="rId7" cstate="print"/>
          <a:srcRect l="2971" b="5135"/>
          <a:stretch>
            <a:fillRect/>
          </a:stretch>
        </p:blipFill>
        <p:spPr bwMode="auto">
          <a:xfrm>
            <a:off x="179512" y="980728"/>
            <a:ext cx="3044910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детсад\Desktop\5 Фотографии\экскурсия\127NIKON\DSCN23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детсад\Desktop\5 Фотографии\экскурсия\127NIKON\DSCN23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76672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Users\детсад\Desktop\5 Фотографии\экскурсия\тел.Тамара\20171017_1123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581128"/>
            <a:ext cx="2592289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 descr="C:\Users\детсад\Desktop\5 Фотографии\экскурсия\тел.Тамара\20171017_1125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492896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детсад\Desktop\5 Фотографии\экскурсия\129NIKON\DSCN23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651786" y="2036846"/>
            <a:ext cx="384042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3" name="Picture 1" descr="C:\Users\детсад\Desktop\5 Фотографии\экскурсия\Новая папка\DSCN24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653136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детсад\Desktop\5 Фотографии\экскурсия\тел.Тамара\20171017_11233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2564904"/>
            <a:ext cx="2400267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2304256" cy="172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635896" y="1196752"/>
            <a:ext cx="1459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solidFill>
                  <a:srgbClr val="92D050"/>
                </a:solidFill>
              </a:rPr>
              <a:t>Лепбуки</a:t>
            </a:r>
            <a:endParaRPr lang="ru-RU" sz="2400" dirty="0">
              <a:solidFill>
                <a:srgbClr val="92D050"/>
              </a:solidFill>
            </a:endParaRPr>
          </a:p>
        </p:txBody>
      </p:sp>
      <p:pic>
        <p:nvPicPr>
          <p:cNvPr id="6" name="Содержимое 3" descr="IMG_20170329_1354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35896" y="4005064"/>
            <a:ext cx="190154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Содержимое 3" descr="P41903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39552" y="3977680"/>
            <a:ext cx="1694724" cy="225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P41903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1844824"/>
            <a:ext cx="2304256" cy="1800200"/>
          </a:xfrm>
          <a:prstGeom prst="rect">
            <a:avLst/>
          </a:prstGeom>
        </p:spPr>
      </p:pic>
      <p:pic>
        <p:nvPicPr>
          <p:cNvPr id="9" name="Содержимое 3" descr="P419032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508104" y="4005064"/>
            <a:ext cx="1800200" cy="2285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P419032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5736" y="4005063"/>
            <a:ext cx="1440160" cy="2194807"/>
          </a:xfrm>
          <a:prstGeom prst="rect">
            <a:avLst/>
          </a:prstGeom>
        </p:spPr>
      </p:pic>
      <p:pic>
        <p:nvPicPr>
          <p:cNvPr id="11" name="Picture 5" descr="C:\Users\детский сад\Desktop\фото\2017-03-23 фотопроф\P418028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2" y="1772816"/>
            <a:ext cx="2376264" cy="1782357"/>
          </a:xfrm>
          <a:prstGeom prst="rect">
            <a:avLst/>
          </a:prstGeom>
          <a:noFill/>
        </p:spPr>
      </p:pic>
      <p:pic>
        <p:nvPicPr>
          <p:cNvPr id="12" name="Picture 3" descr="C:\Users\детский сад\Desktop\фото\2017-03-23 фотопроф\P418027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08304" y="4005064"/>
            <a:ext cx="1512168" cy="22574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844824"/>
            <a:ext cx="86409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r>
              <a:rPr lang="ru-RU" sz="2000" b="1" dirty="0" smtClean="0">
                <a:solidFill>
                  <a:schemeClr val="bg1"/>
                </a:solidFill>
              </a:rPr>
              <a:t>4 блок</a:t>
            </a:r>
            <a:r>
              <a:rPr lang="ru-RU" sz="2000" dirty="0" smtClean="0">
                <a:solidFill>
                  <a:schemeClr val="bg1"/>
                </a:solidFill>
              </a:rPr>
              <a:t> – Хорошо известно, что среди видов деятельности, имеющих большое воспитательное и образовательное значение для дошкольников, является игра. Играя в народные игры создается дополнительное </a:t>
            </a:r>
            <a:r>
              <a:rPr lang="ru-RU" sz="2000" dirty="0" smtClean="0">
                <a:solidFill>
                  <a:schemeClr val="bg1"/>
                </a:solidFill>
              </a:rPr>
              <a:t>условие </a:t>
            </a:r>
            <a:r>
              <a:rPr lang="ru-RU" sz="2000" dirty="0" smtClean="0">
                <a:solidFill>
                  <a:schemeClr val="bg1"/>
                </a:solidFill>
              </a:rPr>
              <a:t>для  усвоения культуры народа, реализации речевых задач (обогатить  словарный запас,  выразительность речи). </a:t>
            </a:r>
            <a:r>
              <a:rPr lang="ru-RU" sz="2000" dirty="0" smtClean="0">
                <a:solidFill>
                  <a:schemeClr val="bg1"/>
                </a:solidFill>
              </a:rPr>
              <a:t>О</a:t>
            </a:r>
            <a:r>
              <a:rPr lang="ru-RU" sz="2000" dirty="0" smtClean="0">
                <a:solidFill>
                  <a:schemeClr val="bg1"/>
                </a:solidFill>
              </a:rPr>
              <a:t>громную </a:t>
            </a:r>
            <a:r>
              <a:rPr lang="ru-RU" sz="2000" dirty="0" smtClean="0">
                <a:solidFill>
                  <a:schemeClr val="bg1"/>
                </a:solidFill>
              </a:rPr>
              <a:t>роль в народных традиционных играх играет песня, </a:t>
            </a:r>
            <a:r>
              <a:rPr lang="ru-RU" sz="2000" dirty="0" smtClean="0">
                <a:solidFill>
                  <a:schemeClr val="bg1"/>
                </a:solidFill>
              </a:rPr>
              <a:t>ритмические </a:t>
            </a:r>
            <a:r>
              <a:rPr lang="ru-RU" sz="2000" dirty="0" smtClean="0">
                <a:solidFill>
                  <a:schemeClr val="bg1"/>
                </a:solidFill>
              </a:rPr>
              <a:t>пляски, притопывания. </a:t>
            </a:r>
            <a:r>
              <a:rPr lang="ru-RU" sz="2000" dirty="0" smtClean="0">
                <a:solidFill>
                  <a:schemeClr val="bg1"/>
                </a:solidFill>
              </a:rPr>
              <a:t> Дети знакомятся с музыкальными  шумовыми инструментами и осваивают умение играть на них (ложки деревянные, бубны)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В </a:t>
            </a:r>
            <a:r>
              <a:rPr lang="ru-RU" sz="2000" dirty="0" smtClean="0">
                <a:solidFill>
                  <a:schemeClr val="bg1"/>
                </a:solidFill>
              </a:rPr>
              <a:t>детском саду </a:t>
            </a:r>
            <a:r>
              <a:rPr lang="ru-RU" sz="2000" dirty="0" smtClean="0">
                <a:solidFill>
                  <a:schemeClr val="bg1"/>
                </a:solidFill>
              </a:rPr>
              <a:t>планируются  </a:t>
            </a:r>
            <a:r>
              <a:rPr lang="ru-RU" sz="2000" dirty="0" smtClean="0">
                <a:solidFill>
                  <a:schemeClr val="bg1"/>
                </a:solidFill>
              </a:rPr>
              <a:t>тематические развлечения  </a:t>
            </a:r>
            <a:r>
              <a:rPr lang="ru-RU" sz="2000" dirty="0" smtClean="0">
                <a:solidFill>
                  <a:schemeClr val="bg1"/>
                </a:solidFill>
              </a:rPr>
              <a:t>( «Золотая осень», «Новогодняя сказка», «Рождественская сказка», «</a:t>
            </a:r>
            <a:r>
              <a:rPr lang="ru-RU" sz="2000" dirty="0" smtClean="0">
                <a:solidFill>
                  <a:schemeClr val="bg1"/>
                </a:solidFill>
              </a:rPr>
              <a:t>Путешествие </a:t>
            </a:r>
            <a:r>
              <a:rPr lang="ru-RU" sz="2000" dirty="0" smtClean="0">
                <a:solidFill>
                  <a:schemeClr val="bg1"/>
                </a:solidFill>
              </a:rPr>
              <a:t>с </a:t>
            </a:r>
            <a:r>
              <a:rPr lang="ru-RU" sz="2000" dirty="0" err="1" smtClean="0">
                <a:solidFill>
                  <a:schemeClr val="bg1"/>
                </a:solidFill>
              </a:rPr>
              <a:t>Баиром</a:t>
            </a:r>
            <a:r>
              <a:rPr lang="ru-RU" sz="2000" dirty="0" smtClean="0">
                <a:solidFill>
                  <a:schemeClr val="bg1"/>
                </a:solidFill>
              </a:rPr>
              <a:t>», «Масленица», «8 марта», «Мы сильные и смелые»,обыгрывание </a:t>
            </a:r>
            <a:r>
              <a:rPr lang="ru-RU" sz="2000" dirty="0" smtClean="0">
                <a:solidFill>
                  <a:schemeClr val="bg1"/>
                </a:solidFill>
              </a:rPr>
              <a:t>сказок </a:t>
            </a:r>
            <a:r>
              <a:rPr lang="ru-RU" sz="2000" dirty="0" smtClean="0">
                <a:solidFill>
                  <a:schemeClr val="bg1"/>
                </a:solidFill>
              </a:rPr>
              <a:t>бурятского, </a:t>
            </a:r>
            <a:r>
              <a:rPr lang="ru-RU" sz="2000" dirty="0" smtClean="0">
                <a:solidFill>
                  <a:schemeClr val="bg1"/>
                </a:solidFill>
              </a:rPr>
              <a:t>русского народа с использованием кукольного театра: </a:t>
            </a:r>
            <a:r>
              <a:rPr lang="ru-RU" sz="2000" dirty="0" smtClean="0">
                <a:solidFill>
                  <a:schemeClr val="bg1"/>
                </a:solidFill>
              </a:rPr>
              <a:t>«</a:t>
            </a:r>
            <a:r>
              <a:rPr lang="ru-RU" sz="2000" dirty="0" smtClean="0">
                <a:solidFill>
                  <a:schemeClr val="bg1"/>
                </a:solidFill>
              </a:rPr>
              <a:t>Как собака нашла себе хозяина – друга</a:t>
            </a:r>
            <a:r>
              <a:rPr lang="ru-RU" sz="2000" dirty="0" smtClean="0">
                <a:solidFill>
                  <a:schemeClr val="bg1"/>
                </a:solidFill>
              </a:rPr>
              <a:t>», «</a:t>
            </a:r>
            <a:r>
              <a:rPr lang="ru-RU" sz="2000" dirty="0" err="1" smtClean="0">
                <a:solidFill>
                  <a:schemeClr val="bg1"/>
                </a:solidFill>
              </a:rPr>
              <a:t>Заюшкина</a:t>
            </a:r>
            <a:r>
              <a:rPr lang="ru-RU" sz="2000" dirty="0" smtClean="0">
                <a:solidFill>
                  <a:schemeClr val="bg1"/>
                </a:solidFill>
              </a:rPr>
              <a:t> избушка»).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006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C:\Users\детсад\Desktop\5 Фотографии\экскурсия\Новая папка\DSCN24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4149080"/>
            <a:ext cx="2808312" cy="210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C:\Users\детсад\Desktop\5 Фотографии\прогулка\IMG_20171005_1109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77072"/>
            <a:ext cx="172819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567777" y="4353103"/>
            <a:ext cx="2208245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Users\детсад\Desktop\5 Фотографии\фото осень 2017\праздник осень\DSCN2604.JPG"/>
          <p:cNvPicPr>
            <a:picLocks noChangeAspect="1" noChangeArrowheads="1"/>
          </p:cNvPicPr>
          <p:nvPr/>
        </p:nvPicPr>
        <p:blipFill>
          <a:blip r:embed="rId5" cstate="print"/>
          <a:srcRect r="30663" b="24228"/>
          <a:stretch>
            <a:fillRect/>
          </a:stretch>
        </p:blipFill>
        <p:spPr bwMode="auto">
          <a:xfrm>
            <a:off x="179512" y="260648"/>
            <a:ext cx="2112235" cy="1584176"/>
          </a:xfrm>
          <a:prstGeom prst="rect">
            <a:avLst/>
          </a:prstGeom>
          <a:noFill/>
        </p:spPr>
      </p:pic>
      <p:pic>
        <p:nvPicPr>
          <p:cNvPr id="2051" name="Picture 3" descr="C:\Users\детсад\Desktop\5 Фотографии\фото осень 2017\праздник осень\DSCN26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260648"/>
            <a:ext cx="2112234" cy="1584176"/>
          </a:xfrm>
          <a:prstGeom prst="rect">
            <a:avLst/>
          </a:prstGeom>
          <a:noFill/>
        </p:spPr>
      </p:pic>
      <p:pic>
        <p:nvPicPr>
          <p:cNvPr id="2052" name="Picture 4" descr="C:\Users\детсад\Desktop\5 Фотографии\фото осень 2017\праздник осень\DSCN26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260648"/>
            <a:ext cx="2088232" cy="1566174"/>
          </a:xfrm>
          <a:prstGeom prst="rect">
            <a:avLst/>
          </a:prstGeom>
          <a:noFill/>
        </p:spPr>
      </p:pic>
      <p:pic>
        <p:nvPicPr>
          <p:cNvPr id="2053" name="Picture 5" descr="C:\Users\детсад\Desktop\5 Фотографии\фото осень 2017\праздник осень\DSCN261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260648"/>
            <a:ext cx="2112235" cy="1584176"/>
          </a:xfrm>
          <a:prstGeom prst="rect">
            <a:avLst/>
          </a:prstGeom>
          <a:noFill/>
        </p:spPr>
      </p:pic>
      <p:pic>
        <p:nvPicPr>
          <p:cNvPr id="2054" name="Picture 6" descr="C:\Users\детсад\Desktop\5 Фотографии\фото осень 2017\праздник осень\DSCN262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1988840"/>
            <a:ext cx="2112234" cy="1584176"/>
          </a:xfrm>
          <a:prstGeom prst="rect">
            <a:avLst/>
          </a:prstGeom>
          <a:noFill/>
        </p:spPr>
      </p:pic>
      <p:pic>
        <p:nvPicPr>
          <p:cNvPr id="2055" name="Picture 7" descr="C:\Users\детсад\Desktop\5 Фотографии\фото осень 2017\праздник осень\DSCN264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11760" y="1988840"/>
            <a:ext cx="2112235" cy="1584176"/>
          </a:xfrm>
          <a:prstGeom prst="rect">
            <a:avLst/>
          </a:prstGeom>
          <a:noFill/>
        </p:spPr>
      </p:pic>
      <p:pic>
        <p:nvPicPr>
          <p:cNvPr id="2056" name="Picture 8" descr="C:\Users\детсад\Desktop\5 Фотографии\фото осень 2017\праздник осень\DSCN264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44008" y="1988840"/>
            <a:ext cx="2112234" cy="1584176"/>
          </a:xfrm>
          <a:prstGeom prst="rect">
            <a:avLst/>
          </a:prstGeom>
          <a:noFill/>
        </p:spPr>
      </p:pic>
      <p:pic>
        <p:nvPicPr>
          <p:cNvPr id="2057" name="Picture 9" descr="C:\Users\детсад\Desktop\5 Фотографии\фото осень 2017\праздник осень\DSCN265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76256" y="1988840"/>
            <a:ext cx="2016224" cy="1512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6590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700808"/>
            <a:ext cx="9144000" cy="4941168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3200" dirty="0" smtClean="0"/>
              <a:t> </a:t>
            </a:r>
            <a:r>
              <a:rPr lang="ru-RU" sz="1800" b="1" dirty="0" smtClean="0"/>
              <a:t>5 блок</a:t>
            </a:r>
            <a:r>
              <a:rPr lang="ru-RU" sz="1800" dirty="0" smtClean="0"/>
              <a:t> – </a:t>
            </a:r>
            <a:r>
              <a:rPr lang="ru-RU" sz="1800" dirty="0" smtClean="0"/>
              <a:t>Знакомство </a:t>
            </a:r>
            <a:r>
              <a:rPr lang="ru-RU" sz="1800" dirty="0" smtClean="0"/>
              <a:t>детей с природой родного </a:t>
            </a:r>
            <a:r>
              <a:rPr lang="ru-RU" sz="1800" dirty="0" smtClean="0"/>
              <a:t>края. </a:t>
            </a:r>
            <a:r>
              <a:rPr lang="ru-RU" sz="1800" dirty="0" smtClean="0"/>
              <a:t> Для этого мы </a:t>
            </a:r>
            <a:r>
              <a:rPr lang="ru-RU" sz="1800" dirty="0" smtClean="0"/>
              <a:t>знакомим </a:t>
            </a:r>
            <a:r>
              <a:rPr lang="ru-RU" sz="1800" dirty="0" smtClean="0"/>
              <a:t>детей со  стихами о животных и растениях, загадками, народными приметами, что </a:t>
            </a:r>
            <a:r>
              <a:rPr lang="ru-RU" sz="1800" dirty="0" smtClean="0"/>
              <a:t>позволит </a:t>
            </a:r>
            <a:r>
              <a:rPr lang="ru-RU" sz="1800" dirty="0" smtClean="0"/>
              <a:t>обогатить и разнообразить речь детей. </a:t>
            </a:r>
            <a:r>
              <a:rPr lang="ru-RU" sz="1800" dirty="0" smtClean="0"/>
              <a:t>Провели экскурсии </a:t>
            </a:r>
            <a:r>
              <a:rPr lang="ru-RU" sz="1800" dirty="0" smtClean="0"/>
              <a:t>к реке </a:t>
            </a:r>
            <a:r>
              <a:rPr lang="ru-RU" sz="1800" dirty="0" err="1" smtClean="0"/>
              <a:t>Итанца</a:t>
            </a:r>
            <a:r>
              <a:rPr lang="ru-RU" sz="1800" dirty="0" smtClean="0"/>
              <a:t>, Кома в разный период, где дети наблюдали  в </a:t>
            </a:r>
            <a:r>
              <a:rPr lang="ru-RU" sz="1800" dirty="0" smtClean="0"/>
              <a:t>сравнении разные периоды осени (ранняя, золотая, поздняя). Просматриваем </a:t>
            </a:r>
            <a:r>
              <a:rPr lang="ru-RU" sz="1800" dirty="0" smtClean="0"/>
              <a:t>с детьми презентации из серии </a:t>
            </a:r>
            <a:r>
              <a:rPr lang="ru-RU" sz="1800" dirty="0" smtClean="0"/>
              <a:t>«Живая природа», «Не живая природа» </a:t>
            </a:r>
            <a:r>
              <a:rPr lang="ru-RU" sz="1800" dirty="0" smtClean="0"/>
              <a:t>с последующим обсуждением увиденного. </a:t>
            </a:r>
            <a:r>
              <a:rPr lang="ru-RU" sz="1800" dirty="0" smtClean="0"/>
              <a:t>Проводим </a:t>
            </a:r>
            <a:r>
              <a:rPr lang="ru-RU" sz="1800" dirty="0" smtClean="0"/>
              <a:t>ознакомительные беседы о животных и птицах Бурятии, среде их обитания. Так же </a:t>
            </a:r>
            <a:r>
              <a:rPr lang="ru-RU" sz="1800" dirty="0" smtClean="0"/>
              <a:t>проводим </a:t>
            </a:r>
            <a:r>
              <a:rPr lang="ru-RU" sz="1800" dirty="0" smtClean="0"/>
              <a:t>наблюдения на территории детского сада, за растениями, деревьями, насекомыми, птицами.</a:t>
            </a:r>
          </a:p>
          <a:p>
            <a:r>
              <a:rPr lang="ru-RU" sz="1800" dirty="0" smtClean="0"/>
              <a:t>    Пословицы и поговорки пронизаны чувством глубочайшей любви и преданности Родине. Разучивая, объясняя их использовали метод мнемотехники, где решались сразу несколько задач: развитие памяти, обогащение словаря детей, формирование грамматического строя речи, развитие диалогической речи, воспитание нравственных качеств</a:t>
            </a:r>
            <a:r>
              <a:rPr lang="ru-RU" sz="1800" dirty="0" smtClean="0"/>
              <a:t>.</a:t>
            </a:r>
          </a:p>
          <a:p>
            <a:r>
              <a:rPr lang="ru-RU" sz="1800" dirty="0" smtClean="0"/>
              <a:t> </a:t>
            </a:r>
            <a:r>
              <a:rPr lang="ru-RU" sz="1800" dirty="0" smtClean="0"/>
              <a:t>Загадывая детям загадки, хотелось испытать их на сообразительность, </a:t>
            </a:r>
            <a:r>
              <a:rPr lang="ru-RU" sz="1800" dirty="0" smtClean="0"/>
              <a:t>Все </a:t>
            </a:r>
            <a:r>
              <a:rPr lang="ru-RU" sz="1800" dirty="0" smtClean="0"/>
              <a:t>это способствовало познавательному   развитию и расширению детского кругозора.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390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0"/>
            <a:ext cx="8712968" cy="6597352"/>
          </a:xfrm>
        </p:spPr>
        <p:txBody>
          <a:bodyPr/>
          <a:lstStyle/>
          <a:p>
            <a:r>
              <a:rPr lang="ru-RU" dirty="0" smtClean="0"/>
              <a:t>                                  Экскурсия к реке</a:t>
            </a:r>
            <a:endParaRPr lang="ru-RU" dirty="0"/>
          </a:p>
        </p:txBody>
      </p:sp>
      <p:pic>
        <p:nvPicPr>
          <p:cNvPr id="1026" name="Picture 2" descr="C:\Users\детсад\Desktop\5 Фотографии\прогулка\IMG_20171004_1038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719010"/>
            <a:ext cx="2376264" cy="1782198"/>
          </a:xfrm>
          <a:prstGeom prst="rect">
            <a:avLst/>
          </a:prstGeom>
          <a:noFill/>
        </p:spPr>
      </p:pic>
      <p:pic>
        <p:nvPicPr>
          <p:cNvPr id="1027" name="Picture 3" descr="C:\Users\детсад\Desktop\5 Фотографии\прогулка\IMG_20170920_110222.jpg"/>
          <p:cNvPicPr>
            <a:picLocks noChangeAspect="1" noChangeArrowheads="1"/>
          </p:cNvPicPr>
          <p:nvPr/>
        </p:nvPicPr>
        <p:blipFill>
          <a:blip r:embed="rId3" cstate="print"/>
          <a:srcRect t="4134" b="29970"/>
          <a:stretch>
            <a:fillRect/>
          </a:stretch>
        </p:blipFill>
        <p:spPr bwMode="auto">
          <a:xfrm>
            <a:off x="467544" y="476672"/>
            <a:ext cx="2376264" cy="1780782"/>
          </a:xfrm>
          <a:prstGeom prst="rect">
            <a:avLst/>
          </a:prstGeom>
          <a:noFill/>
        </p:spPr>
      </p:pic>
      <p:pic>
        <p:nvPicPr>
          <p:cNvPr id="1028" name="Picture 4" descr="C:\Users\детсад\Desktop\5 Фотографии\прогулка\IMG_20171004_1040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76672"/>
            <a:ext cx="2301715" cy="1733570"/>
          </a:xfrm>
          <a:prstGeom prst="rect">
            <a:avLst/>
          </a:prstGeom>
          <a:noFill/>
        </p:spPr>
      </p:pic>
      <p:pic>
        <p:nvPicPr>
          <p:cNvPr id="5122" name="Picture 2" descr="C:\Users\детсад\Desktop\5 Фотографии\экскурсия\тел.Тамара\20171004_1054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4869160"/>
            <a:ext cx="2208245" cy="1656184"/>
          </a:xfrm>
          <a:prstGeom prst="rect">
            <a:avLst/>
          </a:prstGeom>
          <a:noFill/>
        </p:spPr>
      </p:pic>
      <p:pic>
        <p:nvPicPr>
          <p:cNvPr id="5124" name="Picture 4" descr="C:\Users\детсад\Desktop\5 Фотографии\прогулка\IMG_20171004_1103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2780928"/>
            <a:ext cx="2208246" cy="1656184"/>
          </a:xfrm>
          <a:prstGeom prst="rect">
            <a:avLst/>
          </a:prstGeom>
          <a:noFill/>
        </p:spPr>
      </p:pic>
      <p:pic>
        <p:nvPicPr>
          <p:cNvPr id="5125" name="Picture 5" descr="C:\Users\детсад\Desktop\5 Фотографии\прогулка\IMG_20171004_1049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2708920"/>
            <a:ext cx="2328259" cy="1746194"/>
          </a:xfrm>
          <a:prstGeom prst="rect">
            <a:avLst/>
          </a:prstGeom>
          <a:noFill/>
        </p:spPr>
      </p:pic>
      <p:pic>
        <p:nvPicPr>
          <p:cNvPr id="5126" name="Picture 6" descr="C:\Users\детсад\Desktop\5 Фотографии\прогулка\IMG_20171004_10422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404664"/>
            <a:ext cx="2304256" cy="1728192"/>
          </a:xfrm>
          <a:prstGeom prst="rect">
            <a:avLst/>
          </a:prstGeom>
          <a:noFill/>
        </p:spPr>
      </p:pic>
      <p:pic>
        <p:nvPicPr>
          <p:cNvPr id="5127" name="Picture 7" descr="C:\Users\детсад\Desktop\5 Фотографии\экскурсия\129NIKON\DSCN235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4869160"/>
            <a:ext cx="2304256" cy="172819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923928" y="2276872"/>
            <a:ext cx="1293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92D050"/>
                </a:solidFill>
              </a:rPr>
              <a:t>Сентябрь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995936" y="4509120"/>
            <a:ext cx="1154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92D050"/>
                </a:solidFill>
              </a:rPr>
              <a:t>Октябрь</a:t>
            </a:r>
            <a:endParaRPr lang="ru-RU" dirty="0"/>
          </a:p>
        </p:txBody>
      </p:sp>
      <p:pic>
        <p:nvPicPr>
          <p:cNvPr id="7169" name="Picture 1" descr="C:\Users\детсад\Desktop\5 Фотографии\экскурсия\128NIKON\DSCN232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56176" y="4833156"/>
            <a:ext cx="2232248" cy="16741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548681"/>
            <a:ext cx="7886700" cy="1152127"/>
          </a:xfrm>
        </p:spPr>
        <p:txBody>
          <a:bodyPr/>
          <a:lstStyle/>
          <a:p>
            <a:r>
              <a:rPr lang="ru-RU" sz="2000" i="1" dirty="0"/>
              <a:t>Муниципальное дошкольное образовательное учреждение </a:t>
            </a:r>
            <a:r>
              <a:rPr lang="ru-RU" sz="2000" i="1" dirty="0" err="1" smtClean="0"/>
              <a:t>Итанцинский</a:t>
            </a:r>
            <a:r>
              <a:rPr lang="ru-RU" sz="2000" i="1" dirty="0" smtClean="0"/>
              <a:t> детский </a:t>
            </a:r>
            <a:r>
              <a:rPr lang="ru-RU" sz="2000" i="1" dirty="0"/>
              <a:t>сад </a:t>
            </a:r>
            <a:r>
              <a:rPr lang="ru-RU" sz="2000" i="1" dirty="0" smtClean="0"/>
              <a:t>«Березка»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5616" y="2636912"/>
            <a:ext cx="7454652" cy="3452738"/>
          </a:xfrm>
        </p:spPr>
        <p:txBody>
          <a:bodyPr/>
          <a:lstStyle/>
          <a:p>
            <a:r>
              <a:rPr lang="ru-RU" sz="3200" dirty="0" smtClean="0"/>
              <a:t>«Использование национально –</a:t>
            </a:r>
          </a:p>
          <a:p>
            <a:r>
              <a:rPr lang="ru-RU" sz="3200" dirty="0" smtClean="0"/>
              <a:t>регионального компонента в</a:t>
            </a:r>
          </a:p>
          <a:p>
            <a:r>
              <a:rPr lang="ru-RU" sz="3200" dirty="0" smtClean="0"/>
              <a:t>познавательно – речевом развитии дошкольников»</a:t>
            </a:r>
          </a:p>
          <a:p>
            <a:pPr algn="ctr"/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355976" y="5445224"/>
            <a:ext cx="4608512" cy="115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Воспитатель 1 категории 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Красикова А.В.</a:t>
            </a:r>
            <a:endParaRPr kumimoji="0" lang="ru-RU" sz="2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829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C:\Users\1\Desktop\Новая папка\101_06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861048"/>
            <a:ext cx="3275627" cy="2183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1\Desktop\Новая папка\101_06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789040"/>
            <a:ext cx="3312170" cy="2207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124744"/>
            <a:ext cx="3059832" cy="2294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052736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2348880"/>
            <a:ext cx="8604448" cy="4104456"/>
          </a:xfrm>
        </p:spPr>
        <p:txBody>
          <a:bodyPr/>
          <a:lstStyle/>
          <a:p>
            <a:r>
              <a:rPr lang="ru-RU" sz="2000" b="1" dirty="0" smtClean="0"/>
              <a:t>6 блок</a:t>
            </a:r>
            <a:r>
              <a:rPr lang="ru-RU" sz="2000" dirty="0" smtClean="0"/>
              <a:t> – Конечно же, первыми помощниками в проведении всей </a:t>
            </a:r>
            <a:r>
              <a:rPr lang="ru-RU" sz="2000" dirty="0" smtClean="0"/>
              <a:t>нашей работы </a:t>
            </a:r>
            <a:r>
              <a:rPr lang="ru-RU" sz="2000" dirty="0" smtClean="0"/>
              <a:t>по данному направлению </a:t>
            </a:r>
            <a:r>
              <a:rPr lang="ru-RU" sz="2000" dirty="0" smtClean="0"/>
              <a:t>являетесь вы родители</a:t>
            </a:r>
            <a:r>
              <a:rPr lang="ru-RU" sz="2000" dirty="0" smtClean="0"/>
              <a:t>. </a:t>
            </a:r>
            <a:r>
              <a:rPr lang="ru-RU" sz="2000" dirty="0" smtClean="0"/>
              <a:t> Мы хотим чтобы вы тоже проявили активное участие по </a:t>
            </a:r>
            <a:r>
              <a:rPr lang="ru-RU" sz="2000" dirty="0" smtClean="0"/>
              <a:t> приобщению детей к культурно – историческим ценностям родного </a:t>
            </a:r>
            <a:r>
              <a:rPr lang="ru-RU" sz="2000" dirty="0" smtClean="0"/>
              <a:t>края</a:t>
            </a:r>
            <a:r>
              <a:rPr lang="ru-RU" sz="2000" dirty="0" smtClean="0"/>
              <a:t>.</a:t>
            </a:r>
            <a:endParaRPr lang="ru-RU" sz="2000" dirty="0" smtClean="0"/>
          </a:p>
          <a:p>
            <a:r>
              <a:rPr lang="ru-RU" sz="2000" dirty="0" smtClean="0"/>
              <a:t>  </a:t>
            </a:r>
            <a:r>
              <a:rPr lang="ru-RU" sz="2000" dirty="0" smtClean="0"/>
              <a:t>Надеемся что вы примите активное </a:t>
            </a:r>
            <a:r>
              <a:rPr lang="ru-RU" sz="2000" dirty="0" smtClean="0"/>
              <a:t>участие в создании оснащения и оборудования предметно – развивающей среды </a:t>
            </a:r>
            <a:r>
              <a:rPr lang="ru-RU" sz="2000" dirty="0" smtClean="0"/>
              <a:t>группы: поможете в приобретении бурятских костюмов  для развлечения, а так же материалом для создания кукол к новым спектаклям, вместе с детьми изготовите настольные игры. </a:t>
            </a:r>
            <a:r>
              <a:rPr lang="ru-RU" sz="2000" dirty="0" smtClean="0"/>
              <a:t>П</a:t>
            </a:r>
            <a:r>
              <a:rPr lang="ru-RU" sz="2000" dirty="0" smtClean="0"/>
              <a:t>осетить </a:t>
            </a:r>
            <a:r>
              <a:rPr lang="ru-RU" sz="2000" dirty="0" smtClean="0"/>
              <a:t>памятные места нашего края, сделать </a:t>
            </a:r>
            <a:r>
              <a:rPr lang="ru-RU" sz="2000" dirty="0" err="1" smtClean="0"/>
              <a:t>фотоотчеты</a:t>
            </a:r>
            <a:r>
              <a:rPr lang="ru-RU" sz="2000" dirty="0" smtClean="0"/>
              <a:t> и познакомить с ним других детей, </a:t>
            </a:r>
            <a:r>
              <a:rPr lang="ru-RU" sz="2000" dirty="0" smtClean="0"/>
              <a:t>помогите организовать выставки рисунков</a:t>
            </a:r>
            <a:r>
              <a:rPr lang="ru-RU" sz="2000" dirty="0" smtClean="0"/>
              <a:t> к запланированным мероприятиям. Мы будем рады вашей помощи в организации развлечений ваших детей.</a:t>
            </a:r>
            <a:r>
              <a:rPr lang="ru-RU" sz="2000" dirty="0" smtClean="0"/>
              <a:t> </a:t>
            </a:r>
            <a:r>
              <a:rPr lang="ru-RU" sz="2000" dirty="0" smtClean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mycdn.me/image?id=861391869998&amp;t=3&amp;plc=WEB&amp;tkn=*OV3Dx9Y8Imw57NiipRla1sksd3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861048"/>
            <a:ext cx="3029746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https://i.mycdn.me/image?id=861391884334&amp;t=3&amp;plc=WEB&amp;tkn=*ewIgW_O4iw6JeNUxkvy396EOHo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30716" y="785508"/>
            <a:ext cx="3137952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https://i.mycdn.me/image?id=861391878446&amp;t=3&amp;plc=WEB&amp;tkn=*YlXmKBbZNMAuZC_YvODCFazf-2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273537" y="3719351"/>
            <a:ext cx="2596925" cy="1728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https://i.mycdn.me/image?id=861391882542&amp;t=3&amp;plc=WEB&amp;tkn=*UoJ638L5VfnPo9DceAlawM7UmZ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3861048"/>
            <a:ext cx="3029747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" name="Picture 10" descr="https://i.mycdn.me/image?id=861391874862&amp;t=3&amp;plc=WEB&amp;tkn=*2BA5Y-9JOIO51s3l3C4SIQTQem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5703324" y="785508"/>
            <a:ext cx="3137952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6" name="Picture 12" descr="https://i.mycdn.me/image?id=861391866158&amp;t=3&amp;plc=WEB&amp;tkn=*Il57la1JwhDZvTP5ko-mvRIx4d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 flipH="1">
            <a:off x="3273537" y="695014"/>
            <a:ext cx="2596925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763688" y="6021288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Стариковы </a:t>
            </a:r>
            <a:r>
              <a:rPr lang="ru-RU" sz="2800" b="1" dirty="0" err="1" smtClean="0">
                <a:solidFill>
                  <a:srgbClr val="002060"/>
                </a:solidFill>
              </a:rPr>
              <a:t>Аделина</a:t>
            </a:r>
            <a:r>
              <a:rPr lang="ru-RU" sz="2800" b="1" dirty="0" smtClean="0">
                <a:solidFill>
                  <a:srgbClr val="002060"/>
                </a:solidFill>
              </a:rPr>
              <a:t> и </a:t>
            </a:r>
            <a:r>
              <a:rPr lang="ru-RU" sz="2800" b="1" dirty="0" err="1" smtClean="0">
                <a:solidFill>
                  <a:srgbClr val="002060"/>
                </a:solidFill>
              </a:rPr>
              <a:t>Васелина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mycdn.me/image?id=861038927242&amp;t=3&amp;plc=WEB&amp;tkn=*HSTPj4mJVhRveKE_eVVjgZgdS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14054"/>
            <a:ext cx="8280920" cy="46192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555776" y="188640"/>
            <a:ext cx="4063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002060"/>
                </a:solidFill>
              </a:rPr>
              <a:t>Фотоотчет</a:t>
            </a:r>
            <a:r>
              <a:rPr lang="ru-RU" sz="2800" b="1" dirty="0" smtClean="0">
                <a:solidFill>
                  <a:srgbClr val="002060"/>
                </a:solidFill>
              </a:rPr>
              <a:t> родителей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27784" y="5949280"/>
            <a:ext cx="4063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solidFill>
                  <a:srgbClr val="002060"/>
                </a:solidFill>
              </a:rPr>
              <a:t>Синюшкин</a:t>
            </a:r>
            <a:r>
              <a:rPr lang="ru-RU" sz="2800" b="1" dirty="0" smtClean="0">
                <a:solidFill>
                  <a:srgbClr val="002060"/>
                </a:solidFill>
              </a:rPr>
              <a:t> Ярослав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mycdn.me/image?id=860111905464&amp;t=3&amp;plc=WEB&amp;tkn=*oWXumZsxz46E5eUcsAq_G1sNc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51520" y="188640"/>
            <a:ext cx="2250250" cy="3000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https://i.mycdn.me/image?id=860111936440&amp;t=3&amp;plc=WEB&amp;tkn=*KIvIfbWqli9DmcItUGQt2XcS96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56991"/>
            <a:ext cx="2232248" cy="2976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2" name="Picture 8" descr="https://i.mycdn.me/image?id=860111920824&amp;t=3&amp;plc=WEB&amp;tkn=*vUMclUyR09gqOEvOv-Dpbs7sJ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356992"/>
            <a:ext cx="5209629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4" name="Picture 10" descr="https://i.mycdn.me/image?id=860111914936&amp;t=3&amp;plc=WEB&amp;tkn=*5ipAvyvw_X6gSLgU_7tdszNvcp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188640"/>
            <a:ext cx="2268252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6" name="Picture 12" descr="https://i.mycdn.me/image?id=860111888312&amp;t=3&amp;plc=WEB&amp;tkn=*tShXKSp2ZQUtkkl8QJSOM3G0Az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188640"/>
            <a:ext cx="3744416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699792" y="6334780"/>
            <a:ext cx="4063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Соснин Семен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2852936"/>
            <a:ext cx="8246740" cy="3528392"/>
          </a:xfrm>
        </p:spPr>
        <p:txBody>
          <a:bodyPr/>
          <a:lstStyle/>
          <a:p>
            <a:r>
              <a:rPr lang="ru-RU" dirty="0" smtClean="0"/>
              <a:t>Деятельность, направленная на ознакомление детей с Малой родиной (родным краем), позволяет им с детских лет впитывать народные традиции, народный дух. Работа по данному направлению стала предпосылкой воспитания у детей интереса к народному искусству, понимания его ценности, воспитывает уважение к традициям своей малой родины, и,  конечно же, созданию условий для познавательно – речевого развития детей.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00808"/>
            <a:ext cx="8446269" cy="3744416"/>
          </a:xfrm>
        </p:spPr>
        <p:txBody>
          <a:bodyPr/>
          <a:lstStyle/>
          <a:p>
            <a:pPr algn="l"/>
            <a:r>
              <a:rPr lang="ru-RU" sz="3600" b="1" dirty="0" smtClean="0"/>
              <a:t>               </a:t>
            </a:r>
            <a:r>
              <a:rPr lang="ru-RU" sz="3600" b="1" dirty="0" smtClean="0">
                <a:solidFill>
                  <a:srgbClr val="92D050"/>
                </a:solidFill>
              </a:rPr>
              <a:t>Целью работы ДОУ</a:t>
            </a:r>
            <a:r>
              <a:rPr lang="ru-RU" sz="3600" dirty="0" smtClean="0"/>
              <a:t>:</a:t>
            </a:r>
            <a:br>
              <a:rPr lang="ru-RU" sz="3600" dirty="0" smtClean="0"/>
            </a:br>
            <a:r>
              <a:rPr lang="ru-RU" sz="3600" dirty="0" smtClean="0"/>
              <a:t>Создание условий для познавательного развития детей в процессе использования регионального компонента.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19676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16832"/>
            <a:ext cx="8196584" cy="576063"/>
          </a:xfrm>
        </p:spPr>
        <p:txBody>
          <a:bodyPr/>
          <a:lstStyle/>
          <a:p>
            <a:r>
              <a:rPr lang="ru-RU" sz="2400" b="1" dirty="0" smtClean="0">
                <a:solidFill>
                  <a:srgbClr val="92D050"/>
                </a:solidFill>
              </a:rPr>
              <a:t>Исходя из цели, были определены задачи</a:t>
            </a:r>
            <a:r>
              <a:rPr lang="ru-RU" sz="2400" dirty="0" smtClean="0">
                <a:solidFill>
                  <a:srgbClr val="92D050"/>
                </a:solidFill>
              </a:rPr>
              <a:t>:</a:t>
            </a:r>
            <a:endParaRPr lang="ru-RU" sz="2400" b="1" i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2780928"/>
            <a:ext cx="8784976" cy="3744416"/>
          </a:xfrm>
        </p:spPr>
        <p:txBody>
          <a:bodyPr/>
          <a:lstStyle/>
          <a:p>
            <a:r>
              <a:rPr lang="ru-RU" b="1" dirty="0" smtClean="0"/>
              <a:t> —   </a:t>
            </a:r>
            <a:r>
              <a:rPr lang="ru-RU" dirty="0" smtClean="0"/>
              <a:t>развитие познавательных процессов, активизация речевой деятельности детей, развитие артикуляции, мелкой и общей моторики.</a:t>
            </a:r>
          </a:p>
          <a:p>
            <a:r>
              <a:rPr lang="ru-RU" dirty="0" smtClean="0"/>
              <a:t>  — развитие  у детей интереса  к культуре и истории родного края;</a:t>
            </a:r>
          </a:p>
          <a:p>
            <a:r>
              <a:rPr lang="ru-RU" dirty="0" smtClean="0"/>
              <a:t> — воспитание  нравственных, трудовых, эстетических качеств, которые обеспечивают успешное развитие и саморазвитие ребенка в семье, ДОУ, в социуме на примере национальных традиций и обычаев;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939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2204864"/>
            <a:ext cx="8712968" cy="4464495"/>
          </a:xfrm>
        </p:spPr>
        <p:txBody>
          <a:bodyPr/>
          <a:lstStyle/>
          <a:p>
            <a:pPr algn="just"/>
            <a:r>
              <a:rPr lang="ru-RU" dirty="0" smtClean="0"/>
              <a:t>Дошкольный возраст – важнейший период становления личности, в течение которого формируются предпосылки гражданских качеств, представления о человеке, обществе, культуре.  В федеральных государственных требованиях   говорится о том, что  часть Программы, формируемая участниками образовательного процесса, отражает специфику национально-культурных, демографических, климатических условий, в которых осуществляется образовательный процесс.</a:t>
            </a:r>
            <a:endParaRPr lang="ru-RU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86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7"/>
            <a:ext cx="8331076" cy="1152128"/>
          </a:xfrm>
        </p:spPr>
        <p:txBody>
          <a:bodyPr/>
          <a:lstStyle/>
          <a:p>
            <a:pPr algn="just"/>
            <a:r>
              <a:rPr lang="ru-RU" sz="2800" b="1" dirty="0" smtClean="0">
                <a:solidFill>
                  <a:srgbClr val="002060"/>
                </a:solidFill>
              </a:rPr>
              <a:t>Свою работу  начали с планирования по 6 блокам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484785"/>
            <a:ext cx="8712968" cy="5112567"/>
          </a:xfrm>
        </p:spPr>
        <p:txBody>
          <a:bodyPr/>
          <a:lstStyle/>
          <a:p>
            <a:r>
              <a:rPr lang="ru-RU" sz="2000" dirty="0" smtClean="0"/>
              <a:t>1.Обследование уровня знаний дошкольников о родном крае, отбор содержания регионального компонента, планирование работы по данному направлению.</a:t>
            </a:r>
          </a:p>
          <a:p>
            <a:r>
              <a:rPr lang="ru-RU" sz="2000" dirty="0" smtClean="0"/>
              <a:t>2. Ознакомление детей с историей возникновением нашего города , села (архитектурными памятниками , музеями и т.д.)</a:t>
            </a:r>
          </a:p>
          <a:p>
            <a:r>
              <a:rPr lang="ru-RU" sz="2000" dirty="0" smtClean="0"/>
              <a:t>3.  Изучение жизни и быта русского и бурятского народа.</a:t>
            </a:r>
          </a:p>
          <a:p>
            <a:r>
              <a:rPr lang="ru-RU" sz="2000" dirty="0" smtClean="0"/>
              <a:t>4.  Использование в работе с детьми народных подвижных игр, малых фольклорных форм.</a:t>
            </a:r>
          </a:p>
          <a:p>
            <a:r>
              <a:rPr lang="ru-RU" sz="2000" dirty="0" smtClean="0"/>
              <a:t> 5. Ознакомление с природой родного края (животный, растительный мир) народные приметы, пословицы, поговорки.</a:t>
            </a:r>
          </a:p>
          <a:p>
            <a:r>
              <a:rPr lang="ru-RU" sz="2000" dirty="0" smtClean="0"/>
              <a:t>6.  Взаимодействие  с семьями воспитанников  при ознакомлении с родным краем.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411637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2852936"/>
            <a:ext cx="8784976" cy="3528392"/>
          </a:xfrm>
        </p:spPr>
        <p:txBody>
          <a:bodyPr/>
          <a:lstStyle/>
          <a:p>
            <a:pPr marL="342900" lvl="0" indent="-342900"/>
            <a:r>
              <a:rPr lang="ru-RU" sz="2000" b="1" dirty="0" smtClean="0"/>
              <a:t>     1 блок –</a:t>
            </a:r>
            <a:r>
              <a:rPr lang="ru-RU" sz="2000" dirty="0" smtClean="0"/>
              <a:t> Первоначально была проведен мониторинг уровня знаний детей, который показал, какими знаниями дети владеют. На основе первичных данных </a:t>
            </a:r>
            <a:r>
              <a:rPr lang="ru-RU" sz="2000" dirty="0" smtClean="0"/>
              <a:t>составили </a:t>
            </a:r>
            <a:r>
              <a:rPr lang="ru-RU" sz="2000" dirty="0" smtClean="0"/>
              <a:t>перспективный план ознакомления  дошкольников с родным краем. При планировании своей дальнейшей деятельности, обратили внимание на то, что главной задачей является развитие познавательных </a:t>
            </a:r>
            <a:r>
              <a:rPr lang="ru-RU" sz="2000" dirty="0" smtClean="0"/>
              <a:t>процессов и активизация </a:t>
            </a:r>
            <a:r>
              <a:rPr lang="ru-RU" sz="2000" dirty="0" smtClean="0"/>
              <a:t>речевой деятельности детей.</a:t>
            </a:r>
            <a:endParaRPr lang="ru-RU" sz="2000" dirty="0"/>
          </a:p>
        </p:txBody>
      </p:sp>
      <p:pic>
        <p:nvPicPr>
          <p:cNvPr id="4" name="Picture 5" descr="C:\Users\Администратор\Desktop\всё!\всё фото\фото сад\100_21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2663" y="764704"/>
            <a:ext cx="2917435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1" name="Picture 1" descr="C:\Users\детсад\Desktop\5 Фотографии\экскурсия\почта библиотека\20171018_0946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764704"/>
            <a:ext cx="295232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4288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2276872"/>
            <a:ext cx="8496944" cy="4248471"/>
          </a:xfrm>
        </p:spPr>
        <p:txBody>
          <a:bodyPr/>
          <a:lstStyle/>
          <a:p>
            <a:r>
              <a:rPr lang="ru-RU" sz="2000" b="1" dirty="0" smtClean="0"/>
              <a:t>2 блок</a:t>
            </a:r>
            <a:r>
              <a:rPr lang="ru-RU" sz="2000" dirty="0" smtClean="0"/>
              <a:t> – </a:t>
            </a:r>
            <a:r>
              <a:rPr lang="ru-RU" sz="2000" dirty="0" smtClean="0"/>
              <a:t>Знакомство </a:t>
            </a:r>
            <a:r>
              <a:rPr lang="ru-RU" sz="2000" dirty="0" smtClean="0"/>
              <a:t>детей с историческим прошлым нашего края (города, села) с достопримечательностями, известным всему миру Байкалом -  историей его появления, обитателями и природой. </a:t>
            </a:r>
          </a:p>
          <a:p>
            <a:r>
              <a:rPr lang="ru-RU" sz="2000" dirty="0" smtClean="0"/>
              <a:t>     </a:t>
            </a:r>
            <a:endParaRPr lang="ru-RU" sz="2000" dirty="0" smtClean="0"/>
          </a:p>
          <a:p>
            <a:r>
              <a:rPr lang="ru-RU" sz="2000" dirty="0" smtClean="0"/>
              <a:t>	</a:t>
            </a:r>
            <a:r>
              <a:rPr lang="ru-RU" sz="2000" dirty="0" smtClean="0"/>
              <a:t>Начали просматривать </a:t>
            </a:r>
            <a:r>
              <a:rPr lang="ru-RU" sz="2000" dirty="0" smtClean="0"/>
              <a:t>с детьми </a:t>
            </a:r>
            <a:r>
              <a:rPr lang="ru-RU" sz="2000" dirty="0" smtClean="0"/>
              <a:t>альбомы, презентации  </a:t>
            </a:r>
            <a:r>
              <a:rPr lang="ru-RU" sz="2000" dirty="0" smtClean="0"/>
              <a:t>из серии «Малая родина</a:t>
            </a:r>
            <a:r>
              <a:rPr lang="ru-RU" sz="2000" dirty="0" smtClean="0"/>
              <a:t>», провели серию экскурсий по знакомству с  родным селом.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823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0"/>
            <a:ext cx="8640960" cy="6525344"/>
          </a:xfrm>
        </p:spPr>
        <p:txBody>
          <a:bodyPr/>
          <a:lstStyle/>
          <a:p>
            <a:r>
              <a:rPr lang="ru-RU" dirty="0" smtClean="0"/>
              <a:t>     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/>
              <a:t>                   </a:t>
            </a:r>
            <a:r>
              <a:rPr lang="ru-RU" dirty="0" smtClean="0">
                <a:solidFill>
                  <a:srgbClr val="002060"/>
                </a:solidFill>
              </a:rPr>
              <a:t>Знакомство с родным селом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детсад\Desktop\5 Фотографии\экскурсия\128NIKON\DSCN23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20888"/>
            <a:ext cx="2112235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51520" y="4005064"/>
            <a:ext cx="2046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92D050"/>
                </a:solidFill>
              </a:rPr>
              <a:t>Коменская СОШ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2060848"/>
            <a:ext cx="4680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92D050"/>
                </a:solidFill>
              </a:rPr>
              <a:t>Администрация СП «</a:t>
            </a:r>
            <a:r>
              <a:rPr lang="ru-RU" b="1" dirty="0" err="1" smtClean="0">
                <a:solidFill>
                  <a:srgbClr val="92D050"/>
                </a:solidFill>
              </a:rPr>
              <a:t>Итанцинское</a:t>
            </a:r>
            <a:r>
              <a:rPr lang="ru-RU" b="1" dirty="0" smtClean="0">
                <a:solidFill>
                  <a:srgbClr val="92D050"/>
                </a:solidFill>
              </a:rPr>
              <a:t>»</a:t>
            </a:r>
            <a:endParaRPr lang="ru-RU" dirty="0"/>
          </a:p>
        </p:txBody>
      </p:sp>
      <p:pic>
        <p:nvPicPr>
          <p:cNvPr id="1027" name="Picture 3" descr="C:\Users\детсад\Desktop\5 Фотографии\экскурсия\128NIKON\DSCN23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6672"/>
            <a:ext cx="2112235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детсад\Desktop\5 Фотографии\экскурсия\128NIKON\DSCN23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404664"/>
            <a:ext cx="2112235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детсад\Desktop\5 Фотографии\экскурсия\128NIKON\DSCN23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76672"/>
            <a:ext cx="2075712" cy="1556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детсад\Desktop\5 Фотографии\экскурсия\128NIKON\DSCN23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476672"/>
            <a:ext cx="2016224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Users\детсад\Desktop\5 Фотографии\экскурсия\129NIKON\DSCN23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760" y="2420888"/>
            <a:ext cx="2112235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Users\детсад\Desktop\5 Фотографии\экскурсия\129NIKON\DSCN23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2420888"/>
            <a:ext cx="2112235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 t="19261" b="17262"/>
          <a:stretch>
            <a:fillRect/>
          </a:stretch>
        </p:blipFill>
        <p:spPr bwMode="auto">
          <a:xfrm>
            <a:off x="6876256" y="2420888"/>
            <a:ext cx="2088232" cy="1600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716016" y="4005064"/>
            <a:ext cx="1998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92D050"/>
                </a:solidFill>
              </a:rPr>
              <a:t>Торговые точки</a:t>
            </a:r>
            <a:endParaRPr lang="ru-RU" dirty="0"/>
          </a:p>
        </p:txBody>
      </p:sp>
      <p:pic>
        <p:nvPicPr>
          <p:cNvPr id="1034" name="Picture 10" descr="C:\Users\детсад\Desktop\5 Фотографии\экскурсия\129NIKON\DSCN236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4509120"/>
            <a:ext cx="2112234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5" name="Picture 11" descr="C:\Users\детсад\Desktop\5 Фотографии\экскурсия\129NIKON\DSCN236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44008" y="4509120"/>
            <a:ext cx="2075712" cy="1556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3851920" y="6237312"/>
            <a:ext cx="1331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92D050"/>
                </a:solidFill>
              </a:rPr>
              <a:t>Больница</a:t>
            </a:r>
            <a:endParaRPr lang="ru-RU" dirty="0"/>
          </a:p>
        </p:txBody>
      </p:sp>
      <p:pic>
        <p:nvPicPr>
          <p:cNvPr id="1039" name="Picture 15" descr="C:\Users\детсад\Desktop\5 Фотографии\экскурсия\тел.Тамара\20171017_095943.jpg"/>
          <p:cNvPicPr>
            <a:picLocks noChangeAspect="1" noChangeArrowheads="1"/>
          </p:cNvPicPr>
          <p:nvPr/>
        </p:nvPicPr>
        <p:blipFill>
          <a:blip r:embed="rId12" cstate="print"/>
          <a:srcRect l="1981" r="1431"/>
          <a:stretch>
            <a:fillRect/>
          </a:stretch>
        </p:blipFill>
        <p:spPr bwMode="auto">
          <a:xfrm>
            <a:off x="6876256" y="4509120"/>
            <a:ext cx="2040088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0" name="Picture 16" descr="C:\Users\детсад\Desktop\5 Фотографии\экскурсия\тел.Тамара\20171017_095919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411760" y="4509120"/>
            <a:ext cx="2112235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Luna</Template>
  <TotalTime>2824</TotalTime>
  <Words>237</Words>
  <Application>Microsoft Office PowerPoint</Application>
  <PresentationFormat>Экран (4:3)</PresentationFormat>
  <Paragraphs>57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Итанцинский детский сад «Березка»</vt:lpstr>
      <vt:lpstr>Муниципальное дошкольное образовательное учреждение Итанцинский детский сад «Березка»</vt:lpstr>
      <vt:lpstr>               Целью работы ДОУ: Создание условий для познавательного развития детей в процессе использования регионального компонента.</vt:lpstr>
      <vt:lpstr>Исходя из цели, были определены задачи:</vt:lpstr>
      <vt:lpstr>Слайд 5</vt:lpstr>
      <vt:lpstr>Свою работу  начали с планирования по 6 блокам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Департамент Образования города Липецка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Семинар-практикум на тему: «Реализация регионального компонента в образовательном процессе ДОУ по социально-коммуникативному развитию воспитанников»</dc:title>
  <dc:creator>user</dc:creator>
  <cp:lastModifiedBy>детсад</cp:lastModifiedBy>
  <cp:revision>168</cp:revision>
  <dcterms:created xsi:type="dcterms:W3CDTF">2014-12-03T08:04:49Z</dcterms:created>
  <dcterms:modified xsi:type="dcterms:W3CDTF">2017-11-16T06:47:21Z</dcterms:modified>
</cp:coreProperties>
</file>